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775" r:id="rId4"/>
  </p:sldMasterIdLst>
  <p:notesMasterIdLst>
    <p:notesMasterId r:id="rId52"/>
  </p:notesMasterIdLst>
  <p:sldIdLst>
    <p:sldId id="256" r:id="rId5"/>
    <p:sldId id="2147469305" r:id="rId6"/>
    <p:sldId id="2147469354" r:id="rId7"/>
    <p:sldId id="2147469347" r:id="rId8"/>
    <p:sldId id="2147469369" r:id="rId9"/>
    <p:sldId id="2147469349" r:id="rId10"/>
    <p:sldId id="2147469348" r:id="rId11"/>
    <p:sldId id="2147469350" r:id="rId12"/>
    <p:sldId id="2147469361" r:id="rId13"/>
    <p:sldId id="2147469353" r:id="rId14"/>
    <p:sldId id="2147469362" r:id="rId15"/>
    <p:sldId id="2147469363" r:id="rId16"/>
    <p:sldId id="2147469364" r:id="rId17"/>
    <p:sldId id="2147469365" r:id="rId18"/>
    <p:sldId id="2147469366" r:id="rId19"/>
    <p:sldId id="2147469367" r:id="rId20"/>
    <p:sldId id="2147469356" r:id="rId21"/>
    <p:sldId id="2147469358" r:id="rId22"/>
    <p:sldId id="2147469368" r:id="rId23"/>
    <p:sldId id="2147469371" r:id="rId24"/>
    <p:sldId id="2147469360" r:id="rId25"/>
    <p:sldId id="2147469379" r:id="rId26"/>
    <p:sldId id="2147469384" r:id="rId27"/>
    <p:sldId id="2147469373" r:id="rId28"/>
    <p:sldId id="2147469377" r:id="rId29"/>
    <p:sldId id="2147469385" r:id="rId30"/>
    <p:sldId id="2147469381" r:id="rId31"/>
    <p:sldId id="2147469382" r:id="rId32"/>
    <p:sldId id="2147469376" r:id="rId33"/>
    <p:sldId id="2147469372" r:id="rId34"/>
    <p:sldId id="2147469374" r:id="rId35"/>
    <p:sldId id="2147469375" r:id="rId36"/>
    <p:sldId id="2147469383" r:id="rId37"/>
    <p:sldId id="2147469378" r:id="rId38"/>
    <p:sldId id="2147469386" r:id="rId39"/>
    <p:sldId id="2147469388" r:id="rId40"/>
    <p:sldId id="2147469389" r:id="rId41"/>
    <p:sldId id="2147469393" r:id="rId42"/>
    <p:sldId id="2147469395" r:id="rId43"/>
    <p:sldId id="2147469390" r:id="rId44"/>
    <p:sldId id="2147469391" r:id="rId45"/>
    <p:sldId id="2147469392" r:id="rId46"/>
    <p:sldId id="2147469394" r:id="rId47"/>
    <p:sldId id="2147469355" r:id="rId48"/>
    <p:sldId id="2147469352" r:id="rId49"/>
    <p:sldId id="2147469351" r:id="rId50"/>
    <p:sldId id="214746937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DBF64B-D2BD-1D05-9247-0EE759A80962}" name="James Grantham" initials="JG" userId="S::jagr@microsoft.com::fae3ab1f-8dcd-445c-bd13-0c9a85a4f4a2" providerId="AD"/>
  <p188:author id="{B5D2A95A-1FB0-2A11-4261-A097F6A5AC7E}" name="Avijit Gupta" initials="AG" userId="S::avgupt@microsoft.com::86a1d7b9-2612-49d7-929b-67fb6bed414e" providerId="AD"/>
  <p188:author id="{B916225B-E16C-E9F6-4709-0038557AC74D}" name="Pranjal Shrivastava" initials="PS" userId="S::prshriva@microsoft.com::7d54e8cd-501d-486b-8fac-0380554475c6" providerId="AD"/>
  <p188:author id="{E44C3883-BF7E-BAF7-996B-056321D41B8A}" name="Guohan Lu" initials="GL" userId="S::gulv@microsoft.com::75c53681-ce43-4e5d-b10c-0ea57ddfd829" providerId="AD"/>
  <p188:author id="{66F4CC93-366A-16ED-9369-2A16BE8DBB92}" name="Rishabh Tewari" initials="RT" userId="S::ritewari@microsoft.com::8e61a00f-c66d-449b-af0f-6db2d4d37055" providerId="AD"/>
  <p188:author id="{8C9B47EA-8A59-130C-33F1-9D78F5CB0D22}" name="Lihua Yuan" initials="LY" userId="S::lyuan@microsoft.com::5b4b4ad8-84f9-4cd1-ac2f-5d15392e41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EF6824-AAC1-403E-BE86-86049D27D201}" v="33" dt="2023-09-20T23:40:06.319"/>
    <p1510:client id="{52EBD834-5564-48FE-9A6E-B65118800049}" v="95" dt="2023-09-21T16:04:21.955"/>
    <p1510:client id="{76B9F86F-5421-3F49-AF36-72EC68C6E867}" v="3532" dt="2023-09-21T17:16:13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5" d="100"/>
          <a:sy n="145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34DCD-C90F-477D-AED6-4B7C47F26EFF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07995-482C-447C-B5A2-95A7A8B0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07995-482C-447C-B5A2-95A7A8B0BA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4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3977-C23E-AAAB-418E-1E6529F7A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58144-600E-9A42-B90D-0F8BCEE05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E7CE2-6C87-2F26-4E35-49E1E8F35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EB03-B0FC-4555-A512-C7BAF35AF4C3}" type="datetime1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BD3D0-1FEF-D04F-7453-9D3E6D7C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FE19-6490-0B1A-C1AC-7D730A1C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6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7BCF-8BA3-F24A-2D75-CD79D838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A0A1B-2DA6-0A5C-734A-86C639599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FD4A0-B349-B83E-0D8D-C2554578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E59B-54D7-4428-929C-6D0DECBA7D87}" type="datetime1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7FFFB-F8FC-EC47-9DCB-B912F745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6685-86C3-4E7E-9500-A2791448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3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71E53-3C73-CB0F-01A1-1EED702B5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1E62E-AE61-503B-5DDE-EB0E5B0D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985-731D-E4F4-E06B-73F66D18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74B56-54CD-41D1-82FC-0496442AE76F}" type="datetime1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54B1-DA27-63EC-1C67-948BF4CA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8244D-F57A-B680-700A-4464BD8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0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778E-E9D3-A5FF-EE97-D36BB6ACD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A53C-2C39-A83B-807B-93D6975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29A3A-5EBC-71F5-6754-9EC40BFB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2E29-2274-465C-989C-C1D82799D609}" type="datetime1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8AF78-6CCF-7E81-5C5E-D142F815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B51C-6E29-C3B9-CC24-BA8278AA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2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B077-5C8D-EBB4-1F22-12C43551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CCA0C-E46F-322B-E797-F188B1019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EE08A-A149-1E4F-1C1C-B38E48D5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BF14-2FBE-4504-B0F8-4BD0E8CC685D}" type="datetime1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C77-4CAE-C96B-57EA-A115F755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A54B8-CD3A-E371-94D2-2FB12A851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25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2B52-CD9E-3B5F-1B78-16D05AD9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1EEC-B161-7847-4894-E4088C755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52D0-FDF1-D2FD-7EF7-028FFCD73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A7F37-0596-BD4E-50CD-72570368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1D1-222C-4C2F-B161-292664023325}" type="datetime1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E9DC8-6796-E12E-AB1B-23ED26B4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31D7D-0AEE-2F38-444C-B9B3CB97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7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07F7-50B2-292A-E203-BA5153E6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6CC42-38F3-5C02-9CA0-D72A0B3CE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73830-FBE3-A4E5-11C7-C2830A2E0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377E3-AB6C-0D9B-1C72-503DF5BFE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032B5-BD0E-C524-D9D7-775D1A5CE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13B12-745A-3FA5-47B7-1442BB25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C306-775E-409A-93F1-52D30E00C95E}" type="datetime1">
              <a:rPr lang="en-US" smtClean="0"/>
              <a:t>9/22/23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25251-108F-7754-B145-761F20E61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C1CE67-BFEF-1F27-59E4-C919F0CE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1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6000-7EE1-05EF-A395-888A7EA0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C458-7F7A-910D-5D6E-E320483F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A6CE6-9748-41E5-BD90-A24994237787}" type="datetime1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0C34F-BD10-8CDF-EA4B-D4B8BF1F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4B27A-D85B-5B0F-472A-A17157B2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4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36370-85A6-CFBF-9498-E9ED2865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5131-7B79-4624-A467-453CCDD6CB45}" type="datetime1">
              <a:rPr lang="en-US" smtClean="0"/>
              <a:t>9/22/23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0FDD3-123A-912E-79BE-945A58DA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3656-D54F-46EE-E95B-7A6635B8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9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165F-22C5-4937-4EB4-B0723E8B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CE3A4-A7B0-5312-9EA0-78BB5872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DC70B-DB62-08B5-6E83-44C71D026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F129B-B076-BACF-E225-A7FFC66D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24E30-2C67-4626-B6B5-71DD0EB18D89}" type="datetime1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7A695-CFF5-464F-F18F-03C079F2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8CE69-FC45-350C-5A07-50EF3D2A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DB56-3909-1765-7DFC-9D7340E0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10057D-0073-712E-4E1E-8F7762E40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9661E-D65A-F4BF-C105-6D8C78FFC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C76E9-085B-E34D-C781-16EA8EA7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2C63-A31B-48AF-A1EE-787B24CC79F0}" type="datetime1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E2DC3-C5E7-D7D0-097D-7FA54269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8E757-51C8-DD22-6BF9-EEB55FCF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9AA61-6F4F-E11D-D3F8-3110818B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A6453-78C9-57CF-D242-594E2E0D0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A526-99C7-1B30-0964-B43EA37F8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0B058-C90B-4BAB-985F-829C2ED107AE}" type="datetime1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DBDA9-2E1E-F84E-2B10-3A28AE1B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B2E9-640B-1A4F-D1E0-AAF58B662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6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  <p:sldLayoutId id="2147484777" r:id="rId2"/>
    <p:sldLayoutId id="2147484778" r:id="rId3"/>
    <p:sldLayoutId id="2147484779" r:id="rId4"/>
    <p:sldLayoutId id="2147484780" r:id="rId5"/>
    <p:sldLayoutId id="2147484781" r:id="rId6"/>
    <p:sldLayoutId id="2147484782" r:id="rId7"/>
    <p:sldLayoutId id="2147484783" r:id="rId8"/>
    <p:sldLayoutId id="2147484784" r:id="rId9"/>
    <p:sldLayoutId id="2147484785" r:id="rId10"/>
    <p:sldLayoutId id="21474847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12f/DASH/blob/user/r12f/ha/documentation/high-avail/smartswitch-ha-hld-proposal.md#83-primary-electio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ixiongniu/SONiC/blob/master/doc/dash/dash-flow/DASH_FLOW_SAI.md" TargetMode="External"/><Relationship Id="rId2" Type="http://schemas.openxmlformats.org/officeDocument/2006/relationships/hyperlink" Target="https://github.com/r12f/SONiC/blob/user/r12f/ha/doc/smart-switch/high-availability/smart-switch-ha-hld.md#1541-ha-session-api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ic-net/DASH/blob/main/documentation/high-avail/high-availability-and-scale.m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hixiongniu/SONiC/blob/master/doc/dash/dash-flow/DASH_FLOW_SAI.m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DASH/blob/main/documentation/general/dash-high-level-design.md" TargetMode="External"/><Relationship Id="rId2" Type="http://schemas.openxmlformats.org/officeDocument/2006/relationships/hyperlink" Target="https://github.com/r12f/SONiC/blob/user/r12f/ha/doc/smart-switch/high-availability/smart-switch-ha-hl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nic-net/DASH/blob/main/documentation/general/dash-sonic-hld.md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 descr="Close-up of a server network panel with lights and cables">
            <a:extLst>
              <a:ext uri="{FF2B5EF4-FFF2-40B4-BE49-F238E27FC236}">
                <a16:creationId xmlns:a16="http://schemas.microsoft.com/office/drawing/2014/main" id="{1A878B04-982B-E7E5-C5E5-EECE542DB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05" r="-1" b="1300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68A04-DEE6-347C-9D0D-15835FD4B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SmartSwitch – High Availability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27672-8DDB-35C3-B6AF-217935EF5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Riff Jiang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42227-E5F1-5C61-7D6F-25B9FAF1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3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40903F-47F5-589F-8B4F-87BAC769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Control Plane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4A25FE-609F-DBC3-5929-829B0618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 descr="Close up of a control panel of an aeroplane flying at night">
            <a:extLst>
              <a:ext uri="{FF2B5EF4-FFF2-40B4-BE49-F238E27FC236}">
                <a16:creationId xmlns:a16="http://schemas.microsoft.com/office/drawing/2014/main" id="{66BFBDFA-3E51-5AE9-E41E-2C5AB8626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63" b="10804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06BA6-D0EF-3D85-B485-9A24B795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454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852EEC-FE22-45F8-2465-376A13A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Plane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75056-3283-9A0D-A57D-E4962E29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Upstream Service (SDN controller):</a:t>
            </a:r>
          </a:p>
          <a:p>
            <a:pPr lvl="1"/>
            <a:r>
              <a:rPr lang="en-US"/>
              <a:t>Decide ENI placement and pairing.</a:t>
            </a:r>
          </a:p>
          <a:p>
            <a:pPr lvl="1"/>
            <a:r>
              <a:rPr lang="en-US"/>
              <a:t>Decide preferred active ENI placement.</a:t>
            </a:r>
          </a:p>
          <a:p>
            <a:pPr lvl="1"/>
            <a:r>
              <a:rPr lang="en-US"/>
              <a:t>Decide desired HA states under planned events, such as planned switchover, planned shutdown for upgrades, evening traffic and etc.</a:t>
            </a:r>
          </a:p>
          <a:p>
            <a:pPr lvl="1"/>
            <a:r>
              <a:rPr lang="en-US"/>
              <a:t>Triggering HA operations for manual live site mitigations.</a:t>
            </a:r>
          </a:p>
          <a:p>
            <a:r>
              <a:rPr lang="en-US"/>
              <a:t>SmartSwitch:</a:t>
            </a:r>
          </a:p>
          <a:p>
            <a:pPr lvl="1"/>
            <a:r>
              <a:rPr lang="en-US"/>
              <a:t>Drive the HA state machine transitions.</a:t>
            </a:r>
          </a:p>
          <a:p>
            <a:pPr lvl="1"/>
            <a:r>
              <a:rPr lang="en-US"/>
              <a:t>Report every ENI HA state change and reasons, so upstream service knows what is happening and can make decisions for planned events.</a:t>
            </a:r>
          </a:p>
          <a:p>
            <a:pPr lvl="1"/>
            <a:r>
              <a:rPr lang="en-US"/>
              <a:t>Handle HA related requests from upstream service.</a:t>
            </a:r>
          </a:p>
          <a:p>
            <a:pPr lvl="1"/>
            <a:r>
              <a:rPr lang="en-US"/>
              <a:t>Monitor and handle unplanned events, and trigger defined mitigations, such as driving to standalone setup.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BCD44-5809-D780-7849-03B7011E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2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AB837A0-8DFB-DB1B-8EE8-22B60136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8C57B8C-C304-FFFB-43C6-6B39B56FF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16" name="Rectangle 42">
            <a:extLst>
              <a:ext uri="{FF2B5EF4-FFF2-40B4-BE49-F238E27FC236}">
                <a16:creationId xmlns:a16="http://schemas.microsoft.com/office/drawing/2014/main" id="{C2276C26-9D46-BAC0-B90C-6E2383B45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44">
            <a:extLst>
              <a:ext uri="{FF2B5EF4-FFF2-40B4-BE49-F238E27FC236}">
                <a16:creationId xmlns:a16="http://schemas.microsoft.com/office/drawing/2014/main" id="{6E84B07B-72FE-37E1-3511-4F87FC94A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0B5441D-C290-4A4D-65B4-00FF1034A9C8}"/>
              </a:ext>
            </a:extLst>
          </p:cNvPr>
          <p:cNvSpPr txBox="1">
            <a:spLocks/>
          </p:cNvSpPr>
          <p:nvPr/>
        </p:nvSpPr>
        <p:spPr>
          <a:xfrm>
            <a:off x="466928" y="263572"/>
            <a:ext cx="4134779" cy="1433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/>
              <a:t>HA communication channels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B2D1C0C-7F7F-9E67-4014-CC0292E6F7C1}"/>
              </a:ext>
            </a:extLst>
          </p:cNvPr>
          <p:cNvSpPr txBox="1">
            <a:spLocks/>
          </p:cNvSpPr>
          <p:nvPr/>
        </p:nvSpPr>
        <p:spPr>
          <a:xfrm>
            <a:off x="466928" y="1782751"/>
            <a:ext cx="4016201" cy="4573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Upstream Service Channel</a:t>
            </a:r>
          </a:p>
          <a:p>
            <a:pPr lvl="1"/>
            <a:r>
              <a:rPr lang="en-US" sz="2000"/>
              <a:t>Goal state programming</a:t>
            </a:r>
          </a:p>
          <a:p>
            <a:r>
              <a:rPr lang="en-US" sz="2000"/>
              <a:t>HA Control Plane Channels (gRPC)</a:t>
            </a:r>
          </a:p>
          <a:p>
            <a:pPr lvl="1"/>
            <a:r>
              <a:rPr lang="en-US" sz="1800"/>
              <a:t>HA Control Plane Control Channel</a:t>
            </a:r>
          </a:p>
          <a:p>
            <a:pPr lvl="2"/>
            <a:r>
              <a:rPr lang="en-US" sz="1800"/>
              <a:t>Driving HA state transitions</a:t>
            </a:r>
          </a:p>
          <a:p>
            <a:pPr lvl="2"/>
            <a:r>
              <a:rPr lang="en-US" sz="1800"/>
              <a:t>Updating ENI traffic forwarding rules</a:t>
            </a:r>
          </a:p>
          <a:p>
            <a:pPr lvl="2"/>
            <a:r>
              <a:rPr lang="en-US" sz="1800"/>
              <a:t>Guaranteed to work within a bounded time </a:t>
            </a:r>
          </a:p>
          <a:p>
            <a:pPr lvl="1"/>
            <a:r>
              <a:rPr lang="en-US" sz="1800"/>
              <a:t>HA Control Plane Data Channel</a:t>
            </a:r>
          </a:p>
          <a:p>
            <a:pPr lvl="2"/>
            <a:r>
              <a:rPr lang="en-US" sz="1800"/>
              <a:t>Bulk sync</a:t>
            </a:r>
          </a:p>
          <a:p>
            <a:r>
              <a:rPr lang="en-US" sz="2000"/>
              <a:t>Data Plane Channel (Tunnel)</a:t>
            </a:r>
          </a:p>
          <a:p>
            <a:pPr lvl="1"/>
            <a:r>
              <a:rPr lang="en-US" sz="2000"/>
              <a:t>Inline sync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5A0A5683-6355-BB03-1B02-03612582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8E482B-B71F-C4D8-5C3C-184C27F2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45" y="131786"/>
            <a:ext cx="7010239" cy="60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1)</a:t>
            </a:r>
          </a:p>
        </p:txBody>
      </p:sp>
      <p:pic>
        <p:nvPicPr>
          <p:cNvPr id="1026" name="Picture 2" descr="ENI creation step 1">
            <a:extLst>
              <a:ext uri="{FF2B5EF4-FFF2-40B4-BE49-F238E27FC236}">
                <a16:creationId xmlns:a16="http://schemas.microsoft.com/office/drawing/2014/main" id="{BD4E40EE-58FB-A8DE-EE3A-15988436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9623" y="211625"/>
            <a:ext cx="7825306" cy="35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000"/>
              <a:t>Upstream service will first decide where to put the new ENI and form the HA set.</a:t>
            </a:r>
          </a:p>
          <a:p>
            <a:r>
              <a:rPr lang="en-US" sz="2000"/>
              <a:t>Upstream service calls northbound interface and programs the following things on each SmartSwitch independently</a:t>
            </a:r>
          </a:p>
          <a:p>
            <a:pPr lvl="1"/>
            <a:r>
              <a:rPr lang="en-US" sz="2000"/>
              <a:t>Create the ENI on selected DPUs with its peer information, so we can form a HA set.</a:t>
            </a:r>
          </a:p>
          <a:p>
            <a:pPr lvl="1"/>
            <a:r>
              <a:rPr lang="en-US" sz="2000"/>
              <a:t>Program traffic forwarding rules to all the switches that will receive the traffic.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8481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000"/>
              <a:t>Once programming is finished, the 2 ENIs will start forming the HA pair with:</a:t>
            </a:r>
          </a:p>
          <a:p>
            <a:pPr lvl="1"/>
            <a:r>
              <a:rPr lang="en-US" sz="1600"/>
              <a:t>Control plane channels created</a:t>
            </a:r>
          </a:p>
          <a:p>
            <a:pPr lvl="1"/>
            <a:r>
              <a:rPr lang="en-US" sz="1600"/>
              <a:t>New active elected with the instruction that is specified by upstream service.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Once the new primary is elected, SmartSwitch will notify the upstream service that the primary is selected</a:t>
            </a:r>
            <a:r>
              <a:rPr lang="en-US" sz="200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14</a:t>
            </a:fld>
            <a:endParaRPr lang="en-US" sz="1000"/>
          </a:p>
        </p:txBody>
      </p:sp>
      <p:pic>
        <p:nvPicPr>
          <p:cNvPr id="2050" name="Picture 2" descr="ENI creation step 2">
            <a:extLst>
              <a:ext uri="{FF2B5EF4-FFF2-40B4-BE49-F238E27FC236}">
                <a16:creationId xmlns:a16="http://schemas.microsoft.com/office/drawing/2014/main" id="{76BF1950-1976-491A-4193-7EEB33C77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07" y="136525"/>
            <a:ext cx="8806986" cy="40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29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4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 primary election process will also update the probe state of all ENIs, making sure the traffic is forwarded to the right DPU.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15</a:t>
            </a:fld>
            <a:endParaRPr lang="en-US" sz="1000"/>
          </a:p>
        </p:txBody>
      </p:sp>
      <p:pic>
        <p:nvPicPr>
          <p:cNvPr id="3074" name="Picture 2" descr="ENI creation step 3">
            <a:extLst>
              <a:ext uri="{FF2B5EF4-FFF2-40B4-BE49-F238E27FC236}">
                <a16:creationId xmlns:a16="http://schemas.microsoft.com/office/drawing/2014/main" id="{8260638A-A47B-C1C0-1D3F-518D8AE49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84" y="136525"/>
            <a:ext cx="8776831" cy="40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3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For all future goal state update</a:t>
            </a:r>
            <a:r>
              <a:rPr lang="en-US" sz="24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upstream service will program both ENI independently.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16</a:t>
            </a:fld>
            <a:endParaRPr lang="en-US" sz="1000"/>
          </a:p>
        </p:txBody>
      </p:sp>
      <p:pic>
        <p:nvPicPr>
          <p:cNvPr id="4098" name="Picture 2" descr="ENI programming">
            <a:extLst>
              <a:ext uri="{FF2B5EF4-FFF2-40B4-BE49-F238E27FC236}">
                <a16:creationId xmlns:a16="http://schemas.microsoft.com/office/drawing/2014/main" id="{037E8028-5078-B18B-409F-9561A919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11624"/>
            <a:ext cx="8610600" cy="402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2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D25AF-E0B4-E801-33BB-DFFFFC95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State Machine and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7A2B6-863D-1619-9D98-C68F45C9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ED7D727D-9A4B-6365-9F08-069660D4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0" b="882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7A891-9625-88E9-6A8C-BDA2E94F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95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3FEF0D-2CE2-0DB1-E63C-1B96F207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Planned Events vs Unplanned Events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0DE25A-32B5-CBE0-6E98-B751219DA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Planned events: </a:t>
            </a:r>
          </a:p>
          <a:p>
            <a:pPr lvl="1"/>
            <a:r>
              <a:rPr lang="en-US"/>
              <a:t>ENI launch, Switchover, Shutdown, Migration, etc.</a:t>
            </a:r>
          </a:p>
          <a:p>
            <a:pPr lvl="1"/>
            <a:r>
              <a:rPr lang="en-US"/>
              <a:t>Goal: (Close to) 0 down time. Avoid bulk sync / flow merge as long as we can.</a:t>
            </a:r>
          </a:p>
          <a:p>
            <a:pPr lvl="1"/>
            <a:r>
              <a:rPr lang="en-US"/>
              <a:t>Initiated from and approved by upstream service.</a:t>
            </a:r>
          </a:p>
          <a:p>
            <a:r>
              <a:rPr lang="en-US"/>
              <a:t>Unplanned events: </a:t>
            </a:r>
          </a:p>
          <a:p>
            <a:pPr lvl="1"/>
            <a:r>
              <a:rPr lang="en-US"/>
              <a:t>Network failure, DPU/NPU/PCIe failure.</a:t>
            </a:r>
          </a:p>
          <a:p>
            <a:pPr lvl="1"/>
            <a:r>
              <a:rPr lang="en-US"/>
              <a:t>Goal: &lt;2s failover to standalone setup.</a:t>
            </a:r>
          </a:p>
          <a:p>
            <a:pPr lvl="1"/>
            <a:r>
              <a:rPr lang="en-US"/>
              <a:t>Initiated and driven from SmartSwitch w/ predefined config from upstream service.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755DF-B195-2A0D-4A6A-8FAD3536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5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5CFB10-2F78-323F-5E89-9F79C12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4841"/>
          </a:xfrm>
        </p:spPr>
        <p:txBody>
          <a:bodyPr/>
          <a:lstStyle/>
          <a:p>
            <a:r>
              <a:rPr lang="en-US"/>
              <a:t>HA State Machine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5AAEB-56D6-6EA9-602D-F79C39E13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795"/>
            <a:ext cx="10515600" cy="4351338"/>
          </a:xfrm>
        </p:spPr>
        <p:txBody>
          <a:bodyPr/>
          <a:lstStyle/>
          <a:p>
            <a:r>
              <a:rPr lang="en-US"/>
              <a:t>Key states: Dead, Active, Standby, Standalone</a:t>
            </a:r>
          </a:p>
          <a:p>
            <a:r>
              <a:rPr lang="en-US"/>
              <a:t>Other transition states can be found in appendix.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70F6C-2900-5E4E-8A81-01ACCD24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FA3A37-38C1-C381-56A2-2443FB596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506172"/>
              </p:ext>
            </p:extLst>
          </p:nvPr>
        </p:nvGraphicFramePr>
        <p:xfrm>
          <a:off x="244812" y="2742499"/>
          <a:ext cx="11702375" cy="3750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3815">
                  <a:extLst>
                    <a:ext uri="{9D8B030D-6E8A-4147-A177-3AD203B41FA5}">
                      <a16:colId xmlns:a16="http://schemas.microsoft.com/office/drawing/2014/main" val="1797257335"/>
                    </a:ext>
                  </a:extLst>
                </a:gridCol>
                <a:gridCol w="2500736">
                  <a:extLst>
                    <a:ext uri="{9D8B030D-6E8A-4147-A177-3AD203B41FA5}">
                      <a16:colId xmlns:a16="http://schemas.microsoft.com/office/drawing/2014/main" val="1472840278"/>
                    </a:ext>
                  </a:extLst>
                </a:gridCol>
                <a:gridCol w="1331295">
                  <a:extLst>
                    <a:ext uri="{9D8B030D-6E8A-4147-A177-3AD203B41FA5}">
                      <a16:colId xmlns:a16="http://schemas.microsoft.com/office/drawing/2014/main" val="3297199548"/>
                    </a:ext>
                  </a:extLst>
                </a:gridCol>
                <a:gridCol w="1331295">
                  <a:extLst>
                    <a:ext uri="{9D8B030D-6E8A-4147-A177-3AD203B41FA5}">
                      <a16:colId xmlns:a16="http://schemas.microsoft.com/office/drawing/2014/main" val="3891104435"/>
                    </a:ext>
                  </a:extLst>
                </a:gridCol>
                <a:gridCol w="1410633">
                  <a:extLst>
                    <a:ext uri="{9D8B030D-6E8A-4147-A177-3AD203B41FA5}">
                      <a16:colId xmlns:a16="http://schemas.microsoft.com/office/drawing/2014/main" val="2374747771"/>
                    </a:ext>
                  </a:extLst>
                </a:gridCol>
                <a:gridCol w="1285277">
                  <a:extLst>
                    <a:ext uri="{9D8B030D-6E8A-4147-A177-3AD203B41FA5}">
                      <a16:colId xmlns:a16="http://schemas.microsoft.com/office/drawing/2014/main" val="2346702429"/>
                    </a:ext>
                  </a:extLst>
                </a:gridCol>
                <a:gridCol w="999662">
                  <a:extLst>
                    <a:ext uri="{9D8B030D-6E8A-4147-A177-3AD203B41FA5}">
                      <a16:colId xmlns:a16="http://schemas.microsoft.com/office/drawing/2014/main" val="1911893270"/>
                    </a:ext>
                  </a:extLst>
                </a:gridCol>
                <a:gridCol w="999662">
                  <a:extLst>
                    <a:ext uri="{9D8B030D-6E8A-4147-A177-3AD203B41FA5}">
                      <a16:colId xmlns:a16="http://schemas.microsoft.com/office/drawing/2014/main" val="1201510392"/>
                    </a:ext>
                  </a:extLst>
                </a:gridCol>
              </a:tblGrid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State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Definition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Receive Traffic from NPU?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Make decision?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Handling old flow?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Respond flow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Init flow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Init Bulk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565304606"/>
                  </a:ext>
                </a:extLst>
              </a:tr>
              <a:tr h="6804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Dead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 participant is just getting created, and not connected yet.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Drop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Drop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255720912"/>
                  </a:ext>
                </a:extLst>
              </a:tr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Active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Connected to pair and act as decision maker.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990568290"/>
                  </a:ext>
                </a:extLst>
              </a:tr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Standby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Connected to pair and act as backup flow store.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Tunneled to pair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Tunneled to pair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3112183743"/>
                  </a:ext>
                </a:extLst>
              </a:tr>
              <a:tr h="6804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Standalone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Heartbeat to pair is lost. Acting like a standalone setup.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r>
                        <a:rPr lang="en-US" sz="1600">
                          <a:effectLst/>
                        </a:rPr>
                        <a:t> 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363778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9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8C17-4F69-6FD8-981F-9D1D0F9F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F4DE-00F0-F36A-91F4-BF50CE844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is HA?</a:t>
            </a:r>
          </a:p>
          <a:p>
            <a:r>
              <a:rPr lang="en-US"/>
              <a:t>HA scope and ENI pair placement</a:t>
            </a:r>
          </a:p>
          <a:p>
            <a:r>
              <a:rPr lang="en-US"/>
              <a:t>Network setup for HA and traffic forwarding</a:t>
            </a:r>
          </a:p>
          <a:p>
            <a:r>
              <a:rPr lang="en-US"/>
              <a:t>Control plane overview and ENI programming model</a:t>
            </a:r>
          </a:p>
          <a:p>
            <a:r>
              <a:rPr lang="en-US"/>
              <a:t>HA state machine and operations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D75D-0996-13E8-E55D-7C5A561E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1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A3F11-ED9D-78BC-6457-B76C77C2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 State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689BF-02FE-22C4-35E8-2F8CCCE3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4830994-0D72-6920-CC0A-4D319CC68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1165" y="443872"/>
            <a:ext cx="8700835" cy="59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4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250AD-B43B-65EE-62D3-7C3DC09B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Planned Switchover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52BE135-3FF1-7C02-F624-F2158BA64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567412" cy="3790456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/>
              <a:t>Upstream initiates the operation by setting the desired state.</a:t>
            </a:r>
          </a:p>
          <a:p>
            <a:r>
              <a:rPr lang="en-US" sz="2400"/>
              <a:t>SmartSwitch requests upstream for switchover, in which upstream ensures the state is in steady state and policy on both side matches. </a:t>
            </a:r>
          </a:p>
          <a:p>
            <a:r>
              <a:rPr lang="en-US" sz="2400"/>
              <a:t>Once approved, SmartSwitch drives the state transition and update the ENI-level traffic control to desired state.</a:t>
            </a:r>
          </a:p>
          <a:p>
            <a:r>
              <a:rPr lang="en-US" sz="2400"/>
              <a:t>Only 1 flow decider at all time and bulk sync is not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AFC6E-E422-5E52-F0E1-44E1960E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3D1B5-9A00-802A-2372-3FFC65AE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418" y="0"/>
            <a:ext cx="654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89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200F192-5170-46A8-C8AB-343C8B8C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 fontScale="90000"/>
          </a:bodyPr>
          <a:lstStyle/>
          <a:p>
            <a:r>
              <a:rPr lang="en-US" sz="4000"/>
              <a:t>Planned Switchover – Seq. Diagram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0A170CD-A6BB-9175-6EFA-09E073DE9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CD839-4B11-91F5-21CA-4A66E7BD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74E75-700A-4E76-3DE1-FC2CB304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3" y="32892"/>
            <a:ext cx="8118209" cy="63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99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A0608-E342-99B9-E5B7-7695D6FE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Packet racing during switchover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251A6-FEB6-5F25-4E82-B25FBC03A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Flow replication delay could cause flow being created on both sides.</a:t>
            </a:r>
          </a:p>
          <a:p>
            <a:r>
              <a:rPr lang="en-US" sz="2000"/>
              <a:t>Dropping the flow replication packet to avoid flow being created on old active.</a:t>
            </a:r>
          </a:p>
          <a:p>
            <a:r>
              <a:rPr lang="en-US" sz="2000"/>
              <a:t>Upstream service will ensure 2 DPUs running the same policy on switchover request approval.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166CC-D3FD-4752-AC9A-FD5F378C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4" y="961754"/>
            <a:ext cx="7256604" cy="49344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9FC26-7D0C-E921-6B23-58B3A217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7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E0BE2-E144-4144-4B82-962F7E57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Unplanned events vs Standalone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0DF8-8333-D9AD-C771-14791C757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lnSpcReduction="10000"/>
          </a:bodyPr>
          <a:lstStyle/>
          <a:p>
            <a:r>
              <a:rPr lang="en-US" sz="1900"/>
              <a:t>Network interruption will be unavoidable.</a:t>
            </a:r>
          </a:p>
          <a:p>
            <a:r>
              <a:rPr lang="en-US" sz="1900"/>
              <a:t>Best Effort: Reduce the chance of dropping packet by stopping flow replication. No solution is going to be guaranteed to be perfect.</a:t>
            </a:r>
          </a:p>
          <a:p>
            <a:r>
              <a:rPr lang="en-US" sz="1900"/>
              <a:t>“Standalone-Standby/Dead” pair to avoid 2 deciders / Brain split.</a:t>
            </a:r>
          </a:p>
          <a:p>
            <a:r>
              <a:rPr lang="en-US" sz="1900"/>
              <a:t>Card-level standalone setup - All ENIs will failover together. This is due to bulk sync limitation today, but we are going towards ENI level.</a:t>
            </a:r>
          </a:p>
          <a:p>
            <a:r>
              <a:rPr lang="en-US" sz="1900"/>
              <a:t>Unplanned events are monitored. If any unplanned events last long, fire alerts.</a:t>
            </a:r>
          </a:p>
        </p:txBody>
      </p:sp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7EDB4C77-FB2E-4B73-E4DE-A9552FE07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949544"/>
            <a:ext cx="4788505" cy="2226654"/>
          </a:xfrm>
          <a:prstGeom prst="rect">
            <a:avLst/>
          </a:prstGeom>
        </p:spPr>
      </p:pic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A21F9-9DF3-AA90-01D5-B885BD31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24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48103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3A73-126D-0F30-2370-ECF85583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1 - Triggers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C0E47-4775-F69A-6F49-9F390945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D620BF-11D1-2C4F-E9D7-1E1FB3551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2682727"/>
              </p:ext>
            </p:extLst>
          </p:nvPr>
        </p:nvGraphicFramePr>
        <p:xfrm>
          <a:off x="579581" y="1914451"/>
          <a:ext cx="11030528" cy="29908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7874">
                  <a:extLst>
                    <a:ext uri="{9D8B030D-6E8A-4147-A177-3AD203B41FA5}">
                      <a16:colId xmlns:a16="http://schemas.microsoft.com/office/drawing/2014/main" val="3666406436"/>
                    </a:ext>
                  </a:extLst>
                </a:gridCol>
                <a:gridCol w="3768436">
                  <a:extLst>
                    <a:ext uri="{9D8B030D-6E8A-4147-A177-3AD203B41FA5}">
                      <a16:colId xmlns:a16="http://schemas.microsoft.com/office/drawing/2014/main" val="3918708255"/>
                    </a:ext>
                  </a:extLst>
                </a:gridCol>
                <a:gridCol w="4424218">
                  <a:extLst>
                    <a:ext uri="{9D8B030D-6E8A-4147-A177-3AD203B41FA5}">
                      <a16:colId xmlns:a16="http://schemas.microsoft.com/office/drawing/2014/main" val="1529052233"/>
                    </a:ext>
                  </a:extLst>
                </a:gridCol>
              </a:tblGrid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Problem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Trigger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Resolve signal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0605231"/>
                  </a:ext>
                </a:extLst>
              </a:tr>
              <a:tr h="4082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Peer shutdown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Planned shutdown request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</a:rPr>
                        <a:t>HAStateUpdate</a:t>
                      </a:r>
                      <a:r>
                        <a:rPr lang="en-US" sz="1600">
                          <a:effectLst/>
                        </a:rPr>
                        <a:t> with Connected state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9408778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Peer DPU lost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Peer lost SAI notification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(Full DPU-to-DPU liveness probe failure)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Peer connected SAI notification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(DPU-to-DPU liveness probe succeeded again)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6893919"/>
                  </a:ext>
                </a:extLst>
              </a:tr>
              <a:tr h="4096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Peer DPU dead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</a:rPr>
                        <a:t>HAStateChanged</a:t>
                      </a:r>
                      <a:r>
                        <a:rPr lang="en-US" sz="1600">
                          <a:effectLst/>
                        </a:rPr>
                        <a:t> with dead peer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</a:rPr>
                        <a:t>HAStateChanged</a:t>
                      </a:r>
                      <a:r>
                        <a:rPr lang="en-US" sz="1600">
                          <a:effectLst/>
                        </a:rPr>
                        <a:t> with non-dead peer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9256029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High data plane packet drop rate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ENI-level data plane counters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ENI-level data plane counters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4653879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Manual Pinned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ENI-level DPU isolation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Isolation removed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443018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Card pinned to standalone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Card pinned to standalone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Pinning removed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9058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461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D8DC-B44A-B4F3-0C14-C56363E1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238"/>
          </a:xfrm>
        </p:spPr>
        <p:txBody>
          <a:bodyPr>
            <a:normAutofit/>
          </a:bodyPr>
          <a:lstStyle/>
          <a:p>
            <a:r>
              <a:rPr lang="en-US" sz="3600"/>
              <a:t>Data Plane Channel and DPU-to-DPU liveness probe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3EE2-33C8-C80B-4049-D06A34192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240"/>
            <a:ext cx="10515600" cy="4978110"/>
          </a:xfrm>
        </p:spPr>
        <p:txBody>
          <a:bodyPr>
            <a:normAutofit/>
          </a:bodyPr>
          <a:lstStyle/>
          <a:p>
            <a:r>
              <a:rPr lang="en-US"/>
              <a:t>Data plane channel</a:t>
            </a:r>
          </a:p>
          <a:p>
            <a:pPr lvl="1"/>
            <a:r>
              <a:rPr lang="en-US"/>
              <a:t>Used for inline sync and etc.</a:t>
            </a:r>
          </a:p>
          <a:p>
            <a:pPr lvl="1"/>
            <a:r>
              <a:rPr lang="en-US"/>
              <a:t>Source port is calculated based on the hash of the (inner most) packet.</a:t>
            </a:r>
          </a:p>
          <a:p>
            <a:r>
              <a:rPr lang="en-US"/>
              <a:t>DPU-to-DPU liveness probe</a:t>
            </a:r>
          </a:p>
          <a:p>
            <a:pPr lvl="1"/>
            <a:r>
              <a:rPr lang="en-US"/>
              <a:t>Used for detecting data plane channel failure.</a:t>
            </a:r>
          </a:p>
          <a:p>
            <a:pPr lvl="1"/>
            <a:r>
              <a:rPr lang="en-US"/>
              <a:t>Rotate the source port to handle gray failures.</a:t>
            </a:r>
          </a:p>
          <a:p>
            <a:pPr lvl="1"/>
            <a:r>
              <a:rPr lang="en-US"/>
              <a:t>Initiated when calling the create HA set SAI API.</a:t>
            </a:r>
          </a:p>
          <a:p>
            <a:pPr lvl="1"/>
            <a:r>
              <a:rPr lang="en-US"/>
              <a:t>Probe happens on DPU level and counters are logged on ENI level.</a:t>
            </a:r>
          </a:p>
          <a:p>
            <a:r>
              <a:rPr lang="en-US"/>
              <a:t>It doesn’t include the ENI-level pipeline failure detection</a:t>
            </a:r>
          </a:p>
          <a:p>
            <a:pPr lvl="1"/>
            <a:r>
              <a:rPr lang="en-US"/>
              <a:t>The ENI pipeline policies are programmed based on each SDN scenario.</a:t>
            </a:r>
          </a:p>
          <a:p>
            <a:pPr lvl="1"/>
            <a:r>
              <a:rPr lang="en-US"/>
              <a:t>Each scenario should design its own tests/probe, which is beyond the scope of HA.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EBC3-A47F-50DB-6E10-7CC9CA1E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80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81B8-F6B9-8EA1-5717-A1392D9A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620"/>
          </a:xfrm>
        </p:spPr>
        <p:txBody>
          <a:bodyPr/>
          <a:lstStyle/>
          <a:p>
            <a:r>
              <a:rPr lang="en-US"/>
              <a:t>Step 2 - Vote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6693-218B-E305-4D71-A650BC1B1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582"/>
            <a:ext cx="10515600" cy="5024293"/>
          </a:xfrm>
        </p:spPr>
        <p:txBody>
          <a:bodyPr>
            <a:normAutofit/>
          </a:bodyPr>
          <a:lstStyle/>
          <a:p>
            <a:r>
              <a:rPr lang="en-US"/>
              <a:t>Merge the signals from ENI level to card level first</a:t>
            </a:r>
          </a:p>
          <a:p>
            <a:r>
              <a:rPr lang="en-US"/>
              <a:t>Things to check:</a:t>
            </a:r>
          </a:p>
          <a:p>
            <a:pPr lvl="1"/>
            <a:r>
              <a:rPr lang="en-US"/>
              <a:t>Already in standalone state</a:t>
            </a:r>
          </a:p>
          <a:p>
            <a:pPr lvl="1"/>
            <a:r>
              <a:rPr lang="en-US"/>
              <a:t>Peer DPU health signals</a:t>
            </a:r>
          </a:p>
          <a:p>
            <a:pPr lvl="2"/>
            <a:r>
              <a:rPr lang="en-US"/>
              <a:t>Covers DPU/Switch hardware failures, e.g., Peer DPU lost/dead.</a:t>
            </a:r>
          </a:p>
          <a:p>
            <a:pPr lvl="1"/>
            <a:r>
              <a:rPr lang="en-US"/>
              <a:t>Send request to pair to start voting</a:t>
            </a:r>
          </a:p>
          <a:p>
            <a:pPr lvl="2"/>
            <a:r>
              <a:rPr lang="en-US" sz="2200"/>
              <a:t>Standalone state of the pair</a:t>
            </a:r>
          </a:p>
          <a:p>
            <a:pPr lvl="2"/>
            <a:r>
              <a:rPr lang="en-US" sz="2200"/>
              <a:t>Check if any DPU is manual pinned by DRI. If both pinned, cancel vote and alert.</a:t>
            </a:r>
          </a:p>
          <a:p>
            <a:pPr lvl="2"/>
            <a:r>
              <a:rPr lang="en-US" sz="2200"/>
              <a:t>Use preferred standalone DPU programmed from upstream (Covers data path failures).</a:t>
            </a:r>
          </a:p>
          <a:p>
            <a:r>
              <a:rPr lang="en-US"/>
              <a:t>ENI-level standalone voting is in omitted here. We can find it in full design doc.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E657E-4726-21EA-F5ED-2E16877C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40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EA3B9-E89B-472F-5D7E-97389F21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Step 3 – Drive into standalone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EDA1-6AC4-C1FD-CF96-8F7E611E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47503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Once vote is done, each ENI’s state will be updated and start to drive on its own.</a:t>
            </a:r>
          </a:p>
        </p:txBody>
      </p:sp>
      <p:pic>
        <p:nvPicPr>
          <p:cNvPr id="6" name="Picture 5" descr="Entering standalone setup with peer up step 3">
            <a:extLst>
              <a:ext uri="{FF2B5EF4-FFF2-40B4-BE49-F238E27FC236}">
                <a16:creationId xmlns:a16="http://schemas.microsoft.com/office/drawing/2014/main" id="{BD37B782-9117-1944-3F8C-8AF55AAAB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943793"/>
            <a:ext cx="5878412" cy="2601196"/>
          </a:xfrm>
          <a:prstGeom prst="rect">
            <a:avLst/>
          </a:prstGeom>
          <a:noFill/>
        </p:spPr>
      </p:pic>
      <p:pic>
        <p:nvPicPr>
          <p:cNvPr id="5" name="Picture 4" descr="Entering standalone setup with peer up step 2">
            <a:extLst>
              <a:ext uri="{FF2B5EF4-FFF2-40B4-BE49-F238E27FC236}">
                <a16:creationId xmlns:a16="http://schemas.microsoft.com/office/drawing/2014/main" id="{74F953B9-E989-27F6-6C51-045989C4A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011" y="967673"/>
            <a:ext cx="5967690" cy="2566107"/>
          </a:xfrm>
          <a:prstGeom prst="rect">
            <a:avLst/>
          </a:prstGeom>
          <a:noFill/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C62E6-BE9A-3794-82BD-62AC2B0F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6DDFBD-C3FB-5246-C082-5CE00ADE9B2B}"/>
              </a:ext>
            </a:extLst>
          </p:cNvPr>
          <p:cNvCxnSpPr/>
          <p:nvPr/>
        </p:nvCxnSpPr>
        <p:spPr>
          <a:xfrm>
            <a:off x="6075771" y="519953"/>
            <a:ext cx="0" cy="369345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13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73C5D-4469-3A6D-FC6C-1674B8D36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anchor="b">
            <a:normAutofit/>
          </a:bodyPr>
          <a:lstStyle/>
          <a:p>
            <a:r>
              <a:rPr lang="en-US"/>
              <a:t>Example – Peer DPU is down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E64759-79D8-D686-5193-EEA89469D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3629555" cy="2941544"/>
          </a:xfrm>
        </p:spPr>
        <p:txBody>
          <a:bodyPr>
            <a:normAutofit/>
          </a:bodyPr>
          <a:lstStyle/>
          <a:p>
            <a:r>
              <a:rPr lang="en-US" sz="1800"/>
              <a:t>Using “Peer Lost” SAI notification or “Peed dead” update as trigger.</a:t>
            </a:r>
          </a:p>
          <a:p>
            <a:r>
              <a:rPr lang="en-US" sz="1800"/>
              <a:t>Once detected, we will start voting. This will cause the good side to go into standalone state, which stops flow replication.</a:t>
            </a:r>
          </a:p>
          <a:p>
            <a:r>
              <a:rPr lang="en-US" sz="1800"/>
              <a:t>Due to card level standalone, other ENIs in standby state will also be moved to standalone state.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3398B-5404-6A1C-D307-10EFD492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869" y="3562801"/>
            <a:ext cx="6320441" cy="3081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09EE8-CEA1-04F8-7013-E915DA34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608" y="18288"/>
            <a:ext cx="475488" cy="47548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22A8BFFA-6592-40B7-B864-0202BAB27076}" type="slidenum">
              <a:rPr lang="en-US" sz="900">
                <a:solidFill>
                  <a:schemeClr val="tx1">
                    <a:alpha val="70000"/>
                  </a:schemeClr>
                </a:solidFill>
              </a:rPr>
              <a:pPr algn="ctr">
                <a:spcAft>
                  <a:spcPts val="600"/>
                </a:spcAft>
              </a:pPr>
              <a:t>29</a:t>
            </a:fld>
            <a:endParaRPr lang="en-US" sz="90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D26C0-CF38-C0C1-B94B-816F6AB8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869" y="264495"/>
            <a:ext cx="6320441" cy="303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DA8F48-ECDE-E2F4-DAE9-3DE362DD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for ENI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7EDD1A-6280-0F3E-33D3-A9BFBEBF9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Picture 7" descr="Illuminated server room panel">
            <a:extLst>
              <a:ext uri="{FF2B5EF4-FFF2-40B4-BE49-F238E27FC236}">
                <a16:creationId xmlns:a16="http://schemas.microsoft.com/office/drawing/2014/main" id="{D8EDDF1B-B79F-D915-E69A-D8E0EBCB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2" b="4716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9B2A7-7201-610C-1DB6-A756297F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587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10DE3-A39F-6F2A-47EA-62C945DB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Recover from standalone setup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BBB56A-712A-F0A2-6A12-85FB93A8E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Bulk sync is used for bring the node to ready again</a:t>
            </a:r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703E08C-1519-5EF2-B12F-7931E9653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3" y="72883"/>
            <a:ext cx="7065870" cy="67479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39410-6F4A-F77D-9F47-E6BB8385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55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6D5E-0B3E-5FB7-000A-EBEFCC25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 Tracking and Primary 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A63B-B9D1-E3D4-8D15-54D2F957C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Term: </a:t>
            </a:r>
          </a:p>
          <a:p>
            <a:pPr lvl="1"/>
            <a:r>
              <a:rPr lang="en-US"/>
              <a:t>Find the DPU that lives the longest and knows the most on the historical flow changes.</a:t>
            </a:r>
          </a:p>
          <a:p>
            <a:pPr lvl="1"/>
            <a:r>
              <a:rPr lang="en-US"/>
              <a:t>While a DPU can make flow decision, the term increases whenever the inline sync channel is enabled or disabled.</a:t>
            </a:r>
          </a:p>
          <a:p>
            <a:r>
              <a:rPr lang="en-US"/>
              <a:t>Primary election: Whichever with higher term wins.</a:t>
            </a:r>
          </a:p>
          <a:p>
            <a:pPr lvl="1"/>
            <a:r>
              <a:rPr lang="en-US"/>
              <a:t>It also need to consider other cases to make the algorithm practical, such as ENI not found, Pinned to standalone, ENI is shutting down.</a:t>
            </a:r>
          </a:p>
          <a:p>
            <a:pPr lvl="1"/>
            <a:r>
              <a:rPr lang="en-US">
                <a:hlinkClick r:id="rId2"/>
              </a:rPr>
              <a:t>https://github.com/r12f/DASH/blob/user/r12f/ha/documentation/high-avail/smartswitch-ha-hld-proposal.md#83-primary-election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3EB4C-A823-682D-AC83-EF61560A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F712-4100-DC3D-A93A-BE6FDEE2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lifetime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6E12-9595-4DBA-062E-F353FA850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Active rules all, standby always follows.</a:t>
            </a:r>
          </a:p>
          <a:p>
            <a:pPr lvl="1"/>
            <a:r>
              <a:rPr lang="en-US"/>
              <a:t>Inline sync – Connection creation, close or re-simulated.</a:t>
            </a:r>
          </a:p>
          <a:p>
            <a:pPr lvl="1"/>
            <a:r>
              <a:rPr lang="en-US"/>
              <a:t>Batched sync – Flow aged out, bulk sync TCP seq number or flow deletion via SAI APIs.</a:t>
            </a:r>
          </a:p>
          <a:p>
            <a:pPr lvl="1"/>
            <a:r>
              <a:rPr lang="en-US"/>
              <a:t>Bulk sync – When a node rejoins the HA 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3BC91-17F1-D4A4-C63A-84D0A8C7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5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679C-05C0-093B-8BCB-858EA89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</p:spPr>
        <p:txBody>
          <a:bodyPr/>
          <a:lstStyle/>
          <a:p>
            <a:r>
              <a:rPr lang="en-US"/>
              <a:t>Bulk sync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24F59-E7A7-4604-880B-AE9728C5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612"/>
            <a:ext cx="10515600" cy="4939553"/>
          </a:xfrm>
        </p:spPr>
        <p:txBody>
          <a:bodyPr>
            <a:normAutofit/>
          </a:bodyPr>
          <a:lstStyle/>
          <a:p>
            <a:r>
              <a:rPr lang="en-US"/>
              <a:t>Perfect sync</a:t>
            </a:r>
          </a:p>
          <a:p>
            <a:pPr lvl="1"/>
            <a:r>
              <a:rPr lang="en-US"/>
              <a:t>Whenever a node becomes active, we increase the flow version (color).</a:t>
            </a:r>
          </a:p>
          <a:p>
            <a:pPr lvl="1"/>
            <a:r>
              <a:rPr lang="en-US"/>
              <a:t>Sync all flows that has lower flow version than current.</a:t>
            </a:r>
          </a:p>
          <a:p>
            <a:r>
              <a:rPr lang="en-US"/>
              <a:t>Range sync (ENI level only)</a:t>
            </a:r>
          </a:p>
          <a:p>
            <a:pPr lvl="1"/>
            <a:r>
              <a:rPr lang="en-US"/>
              <a:t>Idea is only sync the flow that is not sync’ed</a:t>
            </a:r>
          </a:p>
          <a:p>
            <a:pPr lvl="2"/>
            <a:r>
              <a:rPr lang="en-US" err="1"/>
              <a:t>ImpactStart</a:t>
            </a:r>
            <a:r>
              <a:rPr lang="en-US"/>
              <a:t> = Whenever inline flow sync channel breaks</a:t>
            </a:r>
          </a:p>
          <a:p>
            <a:pPr lvl="2"/>
            <a:r>
              <a:rPr lang="en-US" err="1"/>
              <a:t>ImpactEnd</a:t>
            </a:r>
            <a:r>
              <a:rPr lang="en-US"/>
              <a:t> = Whenever inline flow sync channel reestablished</a:t>
            </a:r>
          </a:p>
          <a:p>
            <a:pPr lvl="1"/>
            <a:r>
              <a:rPr lang="en-US"/>
              <a:t>While a DPU can make flow decision, whenever the inline sync channel is enabled or disabled, we increases the flow version.</a:t>
            </a:r>
          </a:p>
          <a:p>
            <a:pPr lvl="1"/>
            <a:r>
              <a:rPr lang="en-US"/>
              <a:t>When inline sync channel is disabled, track all existing flow deletions.</a:t>
            </a:r>
          </a:p>
          <a:p>
            <a:pPr lvl="1"/>
            <a:r>
              <a:rPr lang="en-US"/>
              <a:t>Sync only the flows that has the flow version when inline sync channel is disabled.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EE05D-D172-77BF-D5CC-26C0CA58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0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ACD0-8396-8329-D4E4-15D397E2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Having problem talking to upstream?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7E20D-4277-9539-554A-2456C45B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Policy will become stale gradually.</a:t>
            </a:r>
          </a:p>
          <a:p>
            <a:r>
              <a:rPr lang="en-US"/>
              <a:t>HA will continue to function and handle unplanned events.</a:t>
            </a:r>
          </a:p>
          <a:p>
            <a:r>
              <a:rPr lang="en-US"/>
              <a:t>As long as upstream can talk to one side of DPU, we can use pin the reachable side to standalone to make the policy update working again.</a:t>
            </a:r>
          </a:p>
          <a:p>
            <a:r>
              <a:rPr lang="en-US"/>
              <a:t>If both sides are down, then policy will not be updated. Everything will freeze as it is. (No planned operations and no policy updates).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4553A-EA8A-2A53-9925-B687FF0E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59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4495-2193-3108-1FE3-B5DEF1AE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 / SAI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F5667-C675-A4E1-03C2-FC44B076D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HA session API</a:t>
            </a:r>
          </a:p>
          <a:p>
            <a:pPr lvl="1"/>
            <a:r>
              <a:rPr lang="en-US">
                <a:hlinkClick r:id="rId2"/>
              </a:rPr>
              <a:t>https://github.com/r12f/SONiC/blob/user/r12f/ha/doc/smart-switch/high-availability/smart-switch-ha-hld.md#1541-ha-session-apis</a:t>
            </a:r>
            <a:r>
              <a:rPr lang="en-US"/>
              <a:t> </a:t>
            </a:r>
          </a:p>
          <a:p>
            <a:r>
              <a:rPr lang="en-US"/>
              <a:t>Flow API</a:t>
            </a:r>
          </a:p>
          <a:p>
            <a:pPr lvl="1"/>
            <a:r>
              <a:rPr lang="en-US">
                <a:hlinkClick r:id="rId3"/>
              </a:rPr>
              <a:t>https://github.com/zhixiongniu/SONiC/blob/master/doc/dash/dash-flow/DASH_FLOW_SAI.md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71ED1-C512-060B-38DA-2DE5FAF4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79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F76F-2553-F742-7E9C-616CADCB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API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F91F-0E60-D779-2F69-6C050028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</a:t>
            </a:r>
            <a:r>
              <a:rPr lang="zh-CN" altLang="en-US"/>
              <a:t> </a:t>
            </a:r>
            <a:r>
              <a:rPr lang="en-US" altLang="zh-CN"/>
              <a:t>general Flow API for services</a:t>
            </a:r>
            <a:endParaRPr lang="en-US"/>
          </a:p>
          <a:p>
            <a:r>
              <a:rPr lang="en-US"/>
              <a:t>Flow Entry</a:t>
            </a:r>
          </a:p>
          <a:p>
            <a:pPr lvl="1"/>
            <a:r>
              <a:rPr lang="en-US"/>
              <a:t>Flow Key (match): e.g., 5 Tuple</a:t>
            </a:r>
          </a:p>
          <a:p>
            <a:pPr lvl="1"/>
            <a:r>
              <a:rPr lang="en-US"/>
              <a:t>Value (action)</a:t>
            </a:r>
          </a:p>
          <a:p>
            <a:pPr lvl="2"/>
            <a:r>
              <a:rPr lang="en-US"/>
              <a:t>Attributes: for incremental operation</a:t>
            </a:r>
          </a:p>
          <a:p>
            <a:pPr lvl="2"/>
            <a:r>
              <a:rPr lang="en-US" err="1"/>
              <a:t>Protobuf</a:t>
            </a:r>
            <a:r>
              <a:rPr lang="en-US"/>
              <a:t> : for full operation  </a:t>
            </a:r>
          </a:p>
          <a:p>
            <a:r>
              <a:rPr lang="en-US"/>
              <a:t>Flow Table</a:t>
            </a:r>
          </a:p>
          <a:p>
            <a:pPr lvl="1"/>
            <a:r>
              <a:rPr lang="en-US"/>
              <a:t>A table consists multiple flow entries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9C15-134C-4540-3451-1B9EC75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9248B-B6EE-7EB5-0378-7D1353A80E23}"/>
              </a:ext>
            </a:extLst>
          </p:cNvPr>
          <p:cNvSpPr/>
          <p:nvPr/>
        </p:nvSpPr>
        <p:spPr>
          <a:xfrm>
            <a:off x="6803365" y="1369743"/>
            <a:ext cx="2409645" cy="500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Key: 1.1.1.1:1000, 2.2.2.2:80, TCP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486D31-BE70-2BC2-0CBD-631DAEB22063}"/>
              </a:ext>
            </a:extLst>
          </p:cNvPr>
          <p:cNvSpPr/>
          <p:nvPr/>
        </p:nvSpPr>
        <p:spPr>
          <a:xfrm>
            <a:off x="9213010" y="1369743"/>
            <a:ext cx="2409645" cy="500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Value: ACCEPT, Rewrite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59085-0299-C924-AC9E-D87E9726F9DA}"/>
              </a:ext>
            </a:extLst>
          </p:cNvPr>
          <p:cNvSpPr txBox="1"/>
          <p:nvPr/>
        </p:nvSpPr>
        <p:spPr>
          <a:xfrm>
            <a:off x="8387749" y="2005012"/>
            <a:ext cx="20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Flow Entry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537D6B-FC13-0846-BC4E-1013C25E4C47}"/>
              </a:ext>
            </a:extLst>
          </p:cNvPr>
          <p:cNvSpPr/>
          <p:nvPr/>
        </p:nvSpPr>
        <p:spPr>
          <a:xfrm>
            <a:off x="6803365" y="3282382"/>
            <a:ext cx="2409645" cy="500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Key: 1.1.1.1:1000, 2.2.2.2:80, 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500BF-F884-A9A8-6D0A-9A3E2F1F0424}"/>
              </a:ext>
            </a:extLst>
          </p:cNvPr>
          <p:cNvSpPr/>
          <p:nvPr/>
        </p:nvSpPr>
        <p:spPr>
          <a:xfrm>
            <a:off x="9213010" y="3282382"/>
            <a:ext cx="2409645" cy="500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Value: ACCEPT, Rewrite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DFD93D-0927-F781-845D-7EB175B8A59C}"/>
              </a:ext>
            </a:extLst>
          </p:cNvPr>
          <p:cNvSpPr/>
          <p:nvPr/>
        </p:nvSpPr>
        <p:spPr>
          <a:xfrm>
            <a:off x="6803365" y="3782714"/>
            <a:ext cx="2409645" cy="500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Key: 1.1.1.2:1000, 2.2.2.2:80, TCP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431548-1578-8E4C-D51A-CF03A8996788}"/>
              </a:ext>
            </a:extLst>
          </p:cNvPr>
          <p:cNvSpPr/>
          <p:nvPr/>
        </p:nvSpPr>
        <p:spPr>
          <a:xfrm>
            <a:off x="9213010" y="3782714"/>
            <a:ext cx="2409645" cy="500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Value: REJCTED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9889AA-B8EB-822C-1EB9-731B0804A547}"/>
              </a:ext>
            </a:extLst>
          </p:cNvPr>
          <p:cNvSpPr/>
          <p:nvPr/>
        </p:nvSpPr>
        <p:spPr>
          <a:xfrm>
            <a:off x="6803365" y="4283046"/>
            <a:ext cx="2409645" cy="500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Key: 1.1.1.3:1000, 2.2.2.2:80, TCP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D6ABA6-48AC-47B4-CECC-404A212A0B46}"/>
              </a:ext>
            </a:extLst>
          </p:cNvPr>
          <p:cNvSpPr/>
          <p:nvPr/>
        </p:nvSpPr>
        <p:spPr>
          <a:xfrm>
            <a:off x="9213010" y="4283046"/>
            <a:ext cx="2409645" cy="500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Value:ACCEPT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900AE-A620-82B1-7675-A0AA5237ADF4}"/>
              </a:ext>
            </a:extLst>
          </p:cNvPr>
          <p:cNvSpPr txBox="1"/>
          <p:nvPr/>
        </p:nvSpPr>
        <p:spPr>
          <a:xfrm>
            <a:off x="6694098" y="2918329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ENI: 8888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B49625-259D-E3A5-ED1A-17310F3E0C3C}"/>
              </a:ext>
            </a:extLst>
          </p:cNvPr>
          <p:cNvSpPr txBox="1"/>
          <p:nvPr/>
        </p:nvSpPr>
        <p:spPr>
          <a:xfrm>
            <a:off x="9041328" y="47951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D259A-9AB2-47C7-1DE0-D461F797DB4F}"/>
              </a:ext>
            </a:extLst>
          </p:cNvPr>
          <p:cNvSpPr txBox="1"/>
          <p:nvPr/>
        </p:nvSpPr>
        <p:spPr>
          <a:xfrm>
            <a:off x="8522896" y="5200532"/>
            <a:ext cx="20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Flow Table Example</a:t>
            </a:r>
          </a:p>
        </p:txBody>
      </p:sp>
    </p:spTree>
    <p:extLst>
      <p:ext uri="{BB962C8B-B14F-4D97-AF65-F5344CB8AC3E}">
        <p14:creationId xmlns:p14="http://schemas.microsoft.com/office/powerpoint/2010/main" val="328762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2621-9263-7BE9-2E76-2753FE46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API Definition: Operation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BC94A-87F1-D8DC-A788-B6F910DCF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Operation API</a:t>
            </a:r>
          </a:p>
          <a:p>
            <a:pPr lvl="1"/>
            <a:r>
              <a:rPr lang="en-US">
                <a:cs typeface="Calibri"/>
              </a:rPr>
              <a:t>Table</a:t>
            </a:r>
          </a:p>
          <a:p>
            <a:pPr lvl="2"/>
            <a:r>
              <a:rPr lang="en-US">
                <a:cs typeface="Calibri"/>
              </a:rPr>
              <a:t>Create</a:t>
            </a:r>
          </a:p>
          <a:p>
            <a:pPr lvl="2"/>
            <a:r>
              <a:rPr lang="en-US">
                <a:cs typeface="Calibri"/>
              </a:rPr>
              <a:t>Remove</a:t>
            </a:r>
          </a:p>
          <a:p>
            <a:pPr lvl="2"/>
            <a:r>
              <a:rPr lang="en-US">
                <a:cs typeface="Calibri"/>
              </a:rPr>
              <a:t>…</a:t>
            </a:r>
          </a:p>
          <a:p>
            <a:pPr lvl="1"/>
            <a:r>
              <a:rPr lang="en-US">
                <a:cs typeface="Calibri"/>
              </a:rPr>
              <a:t>Entry</a:t>
            </a:r>
          </a:p>
          <a:p>
            <a:pPr lvl="2"/>
            <a:r>
              <a:rPr lang="en-US">
                <a:cs typeface="Calibri"/>
              </a:rPr>
              <a:t>Create</a:t>
            </a:r>
          </a:p>
          <a:p>
            <a:pPr lvl="2"/>
            <a:r>
              <a:rPr lang="en-US">
                <a:cs typeface="Calibri"/>
              </a:rPr>
              <a:t>Remove</a:t>
            </a:r>
          </a:p>
          <a:p>
            <a:pPr lvl="2"/>
            <a:r>
              <a:rPr lang="en-US">
                <a:cs typeface="Calibri"/>
              </a:rPr>
              <a:t>Set</a:t>
            </a:r>
          </a:p>
          <a:p>
            <a:pPr lvl="2"/>
            <a:r>
              <a:rPr lang="en-US">
                <a:cs typeface="Calibri"/>
              </a:rPr>
              <a:t>Get</a:t>
            </a:r>
          </a:p>
          <a:p>
            <a:pPr lvl="2"/>
            <a:r>
              <a:rPr lang="en-US" err="1">
                <a:cs typeface="Calibri"/>
              </a:rPr>
              <a:t>Bulk_</a:t>
            </a:r>
            <a:r>
              <a:rPr lang="en-US">
                <a:cs typeface="Calibri"/>
              </a:rPr>
              <a:t>Get</a:t>
            </a:r>
          </a:p>
          <a:p>
            <a:pPr lvl="2"/>
            <a:r>
              <a:rPr lang="en-US">
                <a:cs typeface="Calibri"/>
              </a:rPr>
              <a:t>…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A1EF3-5E7C-0E41-88F4-083B7BBA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9F850-34F4-582B-BCA8-0E2DD5AA7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8"/>
          <a:stretch/>
        </p:blipFill>
        <p:spPr>
          <a:xfrm>
            <a:off x="4353693" y="2379661"/>
            <a:ext cx="7000107" cy="2576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B1799-FD40-37E8-6AA4-05B7DE8F88A3}"/>
              </a:ext>
            </a:extLst>
          </p:cNvPr>
          <p:cNvSpPr txBox="1"/>
          <p:nvPr/>
        </p:nvSpPr>
        <p:spPr>
          <a:xfrm>
            <a:off x="6685472" y="5012790"/>
            <a:ext cx="10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Flow APIs</a:t>
            </a:r>
          </a:p>
        </p:txBody>
      </p:sp>
    </p:spTree>
    <p:extLst>
      <p:ext uri="{BB962C8B-B14F-4D97-AF65-F5344CB8AC3E}">
        <p14:creationId xmlns:p14="http://schemas.microsoft.com/office/powerpoint/2010/main" val="3257893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630-40DC-D882-D2CA-90F538FA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API Definition: Table 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E30B0-F3ED-5D95-6D4E-F13E411EA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0123" cy="4351338"/>
          </a:xfrm>
        </p:spPr>
        <p:txBody>
          <a:bodyPr/>
          <a:lstStyle/>
          <a:p>
            <a:r>
              <a:rPr lang="en-US"/>
              <a:t>API</a:t>
            </a:r>
          </a:p>
          <a:p>
            <a:pPr lvl="1"/>
            <a:r>
              <a:rPr lang="en-US" sz="2800" err="1"/>
              <a:t>sai_dash_flow_create_table</a:t>
            </a:r>
            <a:r>
              <a:rPr lang="en-US" sz="2800"/>
              <a:t>(</a:t>
            </a:r>
            <a:r>
              <a:rPr lang="en-US" sz="2800" err="1"/>
              <a:t>flow_table_id</a:t>
            </a:r>
            <a:r>
              <a:rPr lang="en-US" sz="2800"/>
              <a:t>, </a:t>
            </a:r>
            <a:r>
              <a:rPr lang="en-US" sz="2800" err="1"/>
              <a:t>attr_count</a:t>
            </a:r>
            <a:r>
              <a:rPr lang="en-US" sz="2800"/>
              <a:t>, </a:t>
            </a:r>
            <a:r>
              <a:rPr lang="en-US" sz="2800" err="1"/>
              <a:t>attr_list</a:t>
            </a:r>
            <a:r>
              <a:rPr lang="en-US" sz="2800"/>
              <a:t>)</a:t>
            </a:r>
          </a:p>
          <a:p>
            <a:r>
              <a:rPr lang="en-US"/>
              <a:t>Allow Reduced Key</a:t>
            </a:r>
          </a:p>
          <a:p>
            <a:pPr lvl="1"/>
            <a:r>
              <a:rPr lang="en-US"/>
              <a:t>Key bitmap: 3 Tuple, 5 Tuple</a:t>
            </a:r>
          </a:p>
          <a:p>
            <a:r>
              <a:rPr lang="en-US"/>
              <a:t>Allow multiple table</a:t>
            </a:r>
          </a:p>
          <a:p>
            <a:pPr lvl="1"/>
            <a:r>
              <a:rPr lang="en-US"/>
              <a:t>Per ENI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56B59-3568-CD73-4F5D-26007C62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C6B07-2565-8DE5-62BD-F207FF81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23" y="1379886"/>
            <a:ext cx="4048593" cy="49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88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F2B9-CA74-5789-25E4-B0BCCD6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API Definition: Flow Entry 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436A6-E7B3-6F24-1E07-EFD7C5C59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4111" cy="3779044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API</a:t>
            </a:r>
          </a:p>
          <a:p>
            <a:pPr lvl="1"/>
            <a:r>
              <a:rPr lang="en-US" err="1"/>
              <a:t>sai_dash_flow_create_entry</a:t>
            </a:r>
            <a:r>
              <a:rPr lang="en-US"/>
              <a:t>(</a:t>
            </a:r>
            <a:r>
              <a:rPr lang="en-US" err="1"/>
              <a:t>flow_table_id</a:t>
            </a:r>
            <a:r>
              <a:rPr lang="en-US"/>
              <a:t>, </a:t>
            </a:r>
            <a:r>
              <a:rPr lang="en-US" err="1"/>
              <a:t>flow_key</a:t>
            </a:r>
            <a:r>
              <a:rPr lang="en-US"/>
              <a:t>, </a:t>
            </a:r>
            <a:r>
              <a:rPr lang="en-US" err="1"/>
              <a:t>attr_count</a:t>
            </a:r>
            <a:r>
              <a:rPr lang="en-US"/>
              <a:t>, </a:t>
            </a:r>
            <a:r>
              <a:rPr lang="en-US" err="1"/>
              <a:t>attr_list</a:t>
            </a:r>
            <a:r>
              <a:rPr lang="en-US"/>
              <a:t>)</a:t>
            </a:r>
          </a:p>
          <a:p>
            <a:r>
              <a:rPr lang="en-US"/>
              <a:t>Allow Single/Bi-directional flow-entry</a:t>
            </a:r>
          </a:p>
          <a:p>
            <a:pPr lvl="1"/>
            <a:r>
              <a:rPr lang="en-US"/>
              <a:t>Bi-Directional: The SAI creates two entries and links them. </a:t>
            </a:r>
          </a:p>
          <a:p>
            <a:pPr lvl="1"/>
            <a:r>
              <a:rPr lang="en-US"/>
              <a:t>Single Directional: The SAI creates one entry; the user creates and links another.</a:t>
            </a:r>
          </a:p>
          <a:p>
            <a:r>
              <a:rPr lang="en-US"/>
              <a:t>How to link them?</a:t>
            </a:r>
          </a:p>
          <a:p>
            <a:pPr lvl="1"/>
            <a:r>
              <a:rPr lang="en-US"/>
              <a:t>Set the reverse dictionary key in the attributes.</a:t>
            </a:r>
          </a:p>
          <a:p>
            <a:r>
              <a:rPr lang="en-US"/>
              <a:t>Bulk transfer</a:t>
            </a:r>
          </a:p>
          <a:p>
            <a:pPr lvl="1"/>
            <a:r>
              <a:rPr lang="en-US"/>
              <a:t>Both Single and Bi-directional entries, along with their relationships, should be included in the bulk transfer.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505E-D2BC-8479-F665-603E76F5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FD861-5556-FB26-A7D6-68A67366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73" y="1489897"/>
            <a:ext cx="4799189" cy="51651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0FAF40-40E0-9B02-C94C-3567B330DC84}"/>
              </a:ext>
            </a:extLst>
          </p:cNvPr>
          <p:cNvCxnSpPr>
            <a:cxnSpLocks/>
          </p:cNvCxnSpPr>
          <p:nvPr/>
        </p:nvCxnSpPr>
        <p:spPr>
          <a:xfrm>
            <a:off x="7432432" y="3514359"/>
            <a:ext cx="15181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9AB67-9B0F-25C0-13AE-34546E12B49F}"/>
              </a:ext>
            </a:extLst>
          </p:cNvPr>
          <p:cNvCxnSpPr>
            <a:cxnSpLocks/>
          </p:cNvCxnSpPr>
          <p:nvPr/>
        </p:nvCxnSpPr>
        <p:spPr>
          <a:xfrm>
            <a:off x="7432432" y="3139221"/>
            <a:ext cx="15181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E65372-46CE-0C3C-8977-640A620C3585}"/>
              </a:ext>
            </a:extLst>
          </p:cNvPr>
          <p:cNvCxnSpPr>
            <a:cxnSpLocks/>
          </p:cNvCxnSpPr>
          <p:nvPr/>
        </p:nvCxnSpPr>
        <p:spPr>
          <a:xfrm>
            <a:off x="7432431" y="4072486"/>
            <a:ext cx="15181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2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7423-0011-F8ED-ECD5-BD62AE67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300"/>
            <a:ext cx="10515600" cy="990600"/>
          </a:xfrm>
        </p:spPr>
        <p:txBody>
          <a:bodyPr>
            <a:normAutofit/>
          </a:bodyPr>
          <a:lstStyle/>
          <a:p>
            <a:r>
              <a:rPr lang="en-US"/>
              <a:t>What is HA (High Availability)?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8E93-7FB5-9C5B-EE6C-6B0D0AA2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350"/>
            <a:ext cx="10515600" cy="5035550"/>
          </a:xfrm>
        </p:spPr>
        <p:txBody>
          <a:bodyPr>
            <a:normAutofit lnSpcReduction="10000"/>
          </a:bodyPr>
          <a:lstStyle/>
          <a:p>
            <a:r>
              <a:rPr lang="en-US"/>
              <a:t>A single switch / DPU goes down or when a network failure happens, it will not:</a:t>
            </a:r>
          </a:p>
          <a:p>
            <a:pPr lvl="1"/>
            <a:r>
              <a:rPr lang="en-US"/>
              <a:t>Kill all the traffic for an ENI (</a:t>
            </a:r>
            <a:r>
              <a:rPr lang="en-US" err="1"/>
              <a:t>vNIC</a:t>
            </a:r>
            <a:r>
              <a:rPr lang="en-US"/>
              <a:t>).</a:t>
            </a:r>
          </a:p>
          <a:p>
            <a:pPr lvl="1"/>
            <a:r>
              <a:rPr lang="en-US"/>
              <a:t>Causing all existing flows to be dropped.</a:t>
            </a:r>
          </a:p>
          <a:p>
            <a:r>
              <a:rPr lang="en-US"/>
              <a:t>Goals: </a:t>
            </a:r>
            <a:r>
              <a:rPr lang="en-US">
                <a:hlinkClick r:id="rId2"/>
              </a:rPr>
              <a:t>https://github.com/sonic-net/DASH/blob/main/documentation/high-avail/high-availability-and-scale.md</a:t>
            </a:r>
            <a:r>
              <a:rPr lang="en-US"/>
              <a:t>. </a:t>
            </a:r>
          </a:p>
          <a:p>
            <a:pPr lvl="1"/>
            <a:r>
              <a:rPr lang="en-US"/>
              <a:t>0 downtime on planned switchover.</a:t>
            </a:r>
          </a:p>
          <a:p>
            <a:pPr lvl="1"/>
            <a:r>
              <a:rPr lang="en-US"/>
              <a:t>&lt;2 sec downtime on unplanned failover to standalone setup for each ENI.</a:t>
            </a:r>
          </a:p>
          <a:p>
            <a:pPr lvl="1"/>
            <a:r>
              <a:rPr lang="en-US"/>
              <a:t>Ability to resume connections in the event of both planned and unplanned failover.</a:t>
            </a:r>
          </a:p>
          <a:p>
            <a:pPr lvl="1"/>
            <a:r>
              <a:rPr lang="en-US"/>
              <a:t>After both planned and unplanned failover and recovery, the flow on all DPUs will be aligned.</a:t>
            </a:r>
          </a:p>
          <a:p>
            <a:pPr lvl="1"/>
            <a:r>
              <a:rPr lang="en-US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08115-6779-98B0-9CE7-ABC3EBBD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94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9B47-5898-4C6E-CDC6-8AAC5E26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Event-driven Flow Entry 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69C31-44AF-F36E-CADC-64302E8D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Event-driven flow get entry</a:t>
            </a:r>
          </a:p>
          <a:p>
            <a:pPr lvl="1"/>
            <a:r>
              <a:rPr lang="en-US"/>
              <a:t>Why?</a:t>
            </a:r>
            <a:endParaRPr lang="en-US">
              <a:cs typeface="Calibri"/>
            </a:endParaRPr>
          </a:p>
          <a:p>
            <a:pPr lvl="2"/>
            <a:r>
              <a:rPr lang="en-US"/>
              <a:t>The flow table is very large</a:t>
            </a:r>
            <a:r>
              <a:rPr lang="zh-CN" altLang="en-US">
                <a:ea typeface="等线"/>
              </a:rPr>
              <a:t> </a:t>
            </a:r>
            <a:r>
              <a:rPr lang="en-US" altLang="zh-CN">
                <a:ea typeface="等线"/>
              </a:rPr>
              <a:t> </a:t>
            </a:r>
            <a:r>
              <a:rPr lang="en-US"/>
              <a:t>(might exceed 10M entries) and always changing. </a:t>
            </a:r>
            <a:endParaRPr lang="en-US">
              <a:cs typeface="Calibri" panose="020F0502020204030204"/>
            </a:endParaRPr>
          </a:p>
          <a:p>
            <a:pPr lvl="1"/>
            <a:r>
              <a:rPr lang="en-US"/>
              <a:t>Definition</a:t>
            </a:r>
            <a:endParaRPr lang="en-US">
              <a:cs typeface="Calibri"/>
            </a:endParaRPr>
          </a:p>
          <a:p>
            <a:pPr lvl="2"/>
            <a:r>
              <a:rPr lang="en-US" b="1" err="1"/>
              <a:t>sai_dash_flow_bulk_get_entry_callback</a:t>
            </a:r>
            <a:r>
              <a:rPr lang="en-US"/>
              <a:t>(</a:t>
            </a:r>
            <a:r>
              <a:rPr lang="en-US" err="1"/>
              <a:t>flow_table_id</a:t>
            </a:r>
            <a:r>
              <a:rPr lang="en-US"/>
              <a:t>, </a:t>
            </a:r>
            <a:r>
              <a:rPr lang="en-US" err="1"/>
              <a:t>flow_key</a:t>
            </a:r>
            <a:r>
              <a:rPr lang="en-US"/>
              <a:t>, </a:t>
            </a:r>
            <a:r>
              <a:rPr lang="en-US" err="1"/>
              <a:t>query_type</a:t>
            </a:r>
            <a:r>
              <a:rPr lang="en-US"/>
              <a:t>, </a:t>
            </a:r>
            <a:r>
              <a:rPr lang="en-US" err="1"/>
              <a:t>attr_count</a:t>
            </a:r>
            <a:r>
              <a:rPr lang="en-US"/>
              <a:t>, </a:t>
            </a:r>
            <a:r>
              <a:rPr lang="en-US" err="1"/>
              <a:t>attr_list</a:t>
            </a:r>
            <a:r>
              <a:rPr lang="en-US"/>
              <a:t>, </a:t>
            </a:r>
            <a:r>
              <a:rPr lang="en-US" b="1" err="1"/>
              <a:t>callback_function</a:t>
            </a:r>
            <a:r>
              <a:rPr lang="en-US"/>
              <a:t>, timeout, finish)</a:t>
            </a:r>
            <a:endParaRPr lang="en-US">
              <a:cs typeface="Calibri"/>
            </a:endParaRPr>
          </a:p>
          <a:p>
            <a:pPr lvl="2"/>
            <a:r>
              <a:rPr lang="en-US" b="1" err="1"/>
              <a:t>callback_function</a:t>
            </a:r>
            <a:r>
              <a:rPr lang="en-US"/>
              <a:t>(</a:t>
            </a:r>
            <a:r>
              <a:rPr lang="en-US" err="1"/>
              <a:t>flow_table_id</a:t>
            </a:r>
            <a:r>
              <a:rPr lang="en-US"/>
              <a:t>, </a:t>
            </a:r>
            <a:r>
              <a:rPr lang="en-US" err="1"/>
              <a:t>flow_key</a:t>
            </a:r>
            <a:r>
              <a:rPr lang="en-US"/>
              <a:t>[], </a:t>
            </a:r>
            <a:r>
              <a:rPr lang="en-US" err="1"/>
              <a:t>attr_count</a:t>
            </a:r>
            <a:r>
              <a:rPr lang="en-US"/>
              <a:t>[], </a:t>
            </a:r>
            <a:r>
              <a:rPr lang="en-US" err="1"/>
              <a:t>attr_list</a:t>
            </a:r>
            <a:r>
              <a:rPr lang="en-US"/>
              <a:t>[])</a:t>
            </a:r>
          </a:p>
          <a:p>
            <a:pPr lvl="1"/>
            <a:r>
              <a:rPr lang="en-US">
                <a:cs typeface="Calibri"/>
              </a:rPr>
              <a:t>Finish condition</a:t>
            </a:r>
          </a:p>
          <a:p>
            <a:pPr lvl="2"/>
            <a:r>
              <a:rPr lang="en-US">
                <a:cs typeface="Calibri"/>
              </a:rPr>
              <a:t>Flow Version</a:t>
            </a:r>
          </a:p>
          <a:p>
            <a:pPr lvl="2"/>
            <a:r>
              <a:rPr lang="en-US">
                <a:cs typeface="Calibri"/>
              </a:rPr>
              <a:t>Timeout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43600-8113-8CBE-30D9-1623439F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A48EC-8CAC-56B1-6FC4-D3C602332A9E}"/>
              </a:ext>
            </a:extLst>
          </p:cNvPr>
          <p:cNvSpPr/>
          <p:nvPr/>
        </p:nvSpPr>
        <p:spPr>
          <a:xfrm>
            <a:off x="4065918" y="5214124"/>
            <a:ext cx="3476444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>
                <a:effectLst/>
              </a:rPr>
              <a:t>sai_dash_flow_bulk_get_entry_callback</a:t>
            </a:r>
            <a:r>
              <a:rPr lang="en-US" sz="1400" b="1">
                <a:effectLst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2820B-1B97-952C-8E2D-AD80A6B9EF33}"/>
              </a:ext>
            </a:extLst>
          </p:cNvPr>
          <p:cNvSpPr/>
          <p:nvPr/>
        </p:nvSpPr>
        <p:spPr>
          <a:xfrm>
            <a:off x="5541034" y="6104818"/>
            <a:ext cx="2001328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Callback function()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28CF48-C61C-65F2-41CB-C9CF68691FEE}"/>
              </a:ext>
            </a:extLst>
          </p:cNvPr>
          <p:cNvSpPr/>
          <p:nvPr/>
        </p:nvSpPr>
        <p:spPr>
          <a:xfrm>
            <a:off x="9214449" y="5124775"/>
            <a:ext cx="2139351" cy="11559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63A787-D19F-C610-D0AF-18752FE15D6A}"/>
              </a:ext>
            </a:extLst>
          </p:cNvPr>
          <p:cNvCxnSpPr>
            <a:cxnSpLocks/>
          </p:cNvCxnSpPr>
          <p:nvPr/>
        </p:nvCxnSpPr>
        <p:spPr>
          <a:xfrm>
            <a:off x="7709858" y="5390966"/>
            <a:ext cx="1169599" cy="13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D244AC-16DA-14A4-0021-29F96F193BD8}"/>
              </a:ext>
            </a:extLst>
          </p:cNvPr>
          <p:cNvCxnSpPr>
            <a:cxnSpLocks/>
          </p:cNvCxnSpPr>
          <p:nvPr/>
        </p:nvCxnSpPr>
        <p:spPr>
          <a:xfrm flipH="1">
            <a:off x="7709858" y="5658295"/>
            <a:ext cx="1169599" cy="41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EEDDED-0EEB-9079-8464-FE40AB04109C}"/>
              </a:ext>
            </a:extLst>
          </p:cNvPr>
          <p:cNvCxnSpPr>
            <a:cxnSpLocks/>
          </p:cNvCxnSpPr>
          <p:nvPr/>
        </p:nvCxnSpPr>
        <p:spPr>
          <a:xfrm flipH="1">
            <a:off x="7736300" y="5867643"/>
            <a:ext cx="1169599" cy="41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00041C-B79E-3C3B-8984-6C5353AD7674}"/>
              </a:ext>
            </a:extLst>
          </p:cNvPr>
          <p:cNvCxnSpPr>
            <a:cxnSpLocks/>
          </p:cNvCxnSpPr>
          <p:nvPr/>
        </p:nvCxnSpPr>
        <p:spPr>
          <a:xfrm flipH="1">
            <a:off x="7770448" y="6074179"/>
            <a:ext cx="1169599" cy="41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90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FC13-43E6-6DCC-E663-DC9CE9B0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Bulk Sync with Flow Query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DCA1C-4185-F412-0342-184B33388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Bulk Sync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4A6C7-E5F0-AA04-399F-48976E5A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8A1E4-1BDF-5E40-931E-5C96B80B284E}"/>
              </a:ext>
            </a:extLst>
          </p:cNvPr>
          <p:cNvSpPr/>
          <p:nvPr/>
        </p:nvSpPr>
        <p:spPr>
          <a:xfrm>
            <a:off x="3388749" y="3330539"/>
            <a:ext cx="3476444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>
                <a:effectLst/>
              </a:rPr>
              <a:t>sai_dash_flow_bulk_get_entry_callback</a:t>
            </a:r>
            <a:r>
              <a:rPr lang="en-US" sz="1400" b="1">
                <a:effectLst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A0287A-17AB-FD7C-6604-F9AC17954AC5}"/>
              </a:ext>
            </a:extLst>
          </p:cNvPr>
          <p:cNvSpPr/>
          <p:nvPr/>
        </p:nvSpPr>
        <p:spPr>
          <a:xfrm>
            <a:off x="4469331" y="1825625"/>
            <a:ext cx="1626669" cy="6271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Active DPU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3E2B3B-C912-C0BA-6302-D90CCC6198E7}"/>
              </a:ext>
            </a:extLst>
          </p:cNvPr>
          <p:cNvSpPr/>
          <p:nvPr/>
        </p:nvSpPr>
        <p:spPr>
          <a:xfrm>
            <a:off x="7797265" y="1829444"/>
            <a:ext cx="1626669" cy="6271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Backup DPU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0E778-E375-A9AE-82DF-971263CE9D99}"/>
              </a:ext>
            </a:extLst>
          </p:cNvPr>
          <p:cNvSpPr txBox="1"/>
          <p:nvPr/>
        </p:nvSpPr>
        <p:spPr>
          <a:xfrm>
            <a:off x="4036194" y="2525651"/>
            <a:ext cx="27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Current Status: Standalone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84B0C-6BF6-46F1-7CF3-8189E0EB00EA}"/>
              </a:ext>
            </a:extLst>
          </p:cNvPr>
          <p:cNvSpPr txBox="1"/>
          <p:nvPr/>
        </p:nvSpPr>
        <p:spPr>
          <a:xfrm>
            <a:off x="7387142" y="2525651"/>
            <a:ext cx="275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Current Status: Cold reboot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90A89-34C5-A9B7-9B08-A39DBBD6ED31}"/>
              </a:ext>
            </a:extLst>
          </p:cNvPr>
          <p:cNvSpPr txBox="1"/>
          <p:nvPr/>
        </p:nvSpPr>
        <p:spPr>
          <a:xfrm>
            <a:off x="149849" y="3366692"/>
            <a:ext cx="323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Get</a:t>
            </a:r>
            <a:r>
              <a:rPr lang="zh-CN" altLang="en-US"/>
              <a:t> </a:t>
            </a:r>
            <a:r>
              <a:rPr lang="en-US" altLang="zh-CN"/>
              <a:t>Flow States from Active DPU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96CD5-FE05-2884-105A-4C343A828079}"/>
              </a:ext>
            </a:extLst>
          </p:cNvPr>
          <p:cNvSpPr/>
          <p:nvPr/>
        </p:nvSpPr>
        <p:spPr>
          <a:xfrm>
            <a:off x="4282001" y="3927289"/>
            <a:ext cx="2001328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Callback function()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BC644-0599-D319-C398-63403676B146}"/>
              </a:ext>
            </a:extLst>
          </p:cNvPr>
          <p:cNvSpPr txBox="1"/>
          <p:nvPr/>
        </p:nvSpPr>
        <p:spPr>
          <a:xfrm>
            <a:off x="362824" y="3941988"/>
            <a:ext cx="281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callback </a:t>
            </a:r>
            <a:r>
              <a:rPr lang="en-US" err="1"/>
              <a:t>func</a:t>
            </a:r>
            <a:r>
              <a:rPr lang="en-US"/>
              <a:t>. get states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1F0723-615A-09BD-F08C-3649599F860D}"/>
              </a:ext>
            </a:extLst>
          </p:cNvPr>
          <p:cNvSpPr/>
          <p:nvPr/>
        </p:nvSpPr>
        <p:spPr>
          <a:xfrm>
            <a:off x="4282001" y="4576909"/>
            <a:ext cx="2001328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Use</a:t>
            </a:r>
            <a:r>
              <a:rPr lang="zh-CN" altLang="en-US" sz="1400" b="1"/>
              <a:t> </a:t>
            </a:r>
            <a:r>
              <a:rPr lang="en-US" altLang="zh-CN" sz="1400" b="1" err="1"/>
              <a:t>SyncD</a:t>
            </a:r>
            <a:r>
              <a:rPr lang="en-US" altLang="zh-CN" sz="1400" b="1"/>
              <a:t> transfer the states</a:t>
            </a:r>
            <a:endParaRPr lang="en-US" sz="14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AF2DD-76F3-4A62-F703-9A49BDD794AF}"/>
              </a:ext>
            </a:extLst>
          </p:cNvPr>
          <p:cNvSpPr/>
          <p:nvPr/>
        </p:nvSpPr>
        <p:spPr>
          <a:xfrm>
            <a:off x="7762688" y="4576909"/>
            <a:ext cx="2001328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Use</a:t>
            </a:r>
            <a:r>
              <a:rPr lang="zh-CN" altLang="en-US" sz="1400" b="1"/>
              <a:t> </a:t>
            </a:r>
            <a:r>
              <a:rPr lang="en-US" altLang="zh-CN" sz="1400" b="1" err="1"/>
              <a:t>SyncD</a:t>
            </a:r>
            <a:r>
              <a:rPr lang="en-US" altLang="zh-CN" sz="1400" b="1"/>
              <a:t> receive the states</a:t>
            </a:r>
            <a:endParaRPr lang="en-US" sz="14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A463AA-9905-E0F9-A300-B0806CA05F7F}"/>
              </a:ext>
            </a:extLst>
          </p:cNvPr>
          <p:cNvSpPr/>
          <p:nvPr/>
        </p:nvSpPr>
        <p:spPr>
          <a:xfrm>
            <a:off x="7762688" y="5200094"/>
            <a:ext cx="3161986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/>
              <a:t>sai_dash_flow_bulk_create_entry</a:t>
            </a:r>
            <a:r>
              <a:rPr lang="en-US" sz="1400" b="1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84C945-8604-6E80-C538-863E8C3198E4}"/>
              </a:ext>
            </a:extLst>
          </p:cNvPr>
          <p:cNvSpPr txBox="1"/>
          <p:nvPr/>
        </p:nvSpPr>
        <p:spPr>
          <a:xfrm>
            <a:off x="492475" y="4529368"/>
            <a:ext cx="255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Transfer via control plane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172FB-3A56-3B3A-A198-22084EC6C40E}"/>
              </a:ext>
            </a:extLst>
          </p:cNvPr>
          <p:cNvSpPr txBox="1"/>
          <p:nvPr/>
        </p:nvSpPr>
        <p:spPr>
          <a:xfrm>
            <a:off x="234456" y="5174822"/>
            <a:ext cx="294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 Entries to Backup DPU</a:t>
            </a:r>
          </a:p>
        </p:txBody>
      </p:sp>
    </p:spTree>
    <p:extLst>
      <p:ext uri="{BB962C8B-B14F-4D97-AF65-F5344CB8AC3E}">
        <p14:creationId xmlns:p14="http://schemas.microsoft.com/office/powerpoint/2010/main" val="393587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F9E7-1CBC-9194-4B36-6460352A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Query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F6019-3A65-49A5-900D-B14EEDE1E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6023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Bulk transfer in HA</a:t>
            </a:r>
          </a:p>
          <a:p>
            <a:pPr lvl="1"/>
            <a:r>
              <a:rPr lang="en-US"/>
              <a:t>Version-based</a:t>
            </a:r>
          </a:p>
          <a:p>
            <a:pPr lvl="2"/>
            <a:r>
              <a:rPr lang="en-US"/>
              <a:t>Collect all flows with old versions and transfer them to the backup DPU.</a:t>
            </a:r>
          </a:p>
          <a:p>
            <a:pPr lvl="2"/>
            <a:r>
              <a:rPr lang="en-US"/>
              <a:t>To implement the API, it needs one round table for-loop.</a:t>
            </a:r>
          </a:p>
          <a:p>
            <a:r>
              <a:rPr lang="en-US"/>
              <a:t>Debug</a:t>
            </a:r>
          </a:p>
          <a:p>
            <a:pPr lvl="1"/>
            <a:r>
              <a:rPr lang="en-US"/>
              <a:t>Snapshot of flow table for a period</a:t>
            </a:r>
          </a:p>
          <a:p>
            <a:pPr lvl="1"/>
            <a:r>
              <a:rPr lang="en-US"/>
              <a:t>Timeout can be end-condition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9B29D-6D22-4B66-85EF-0597E7A3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9A191-5F0A-6511-F1EC-9C27D605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08" y="1825625"/>
            <a:ext cx="7175392" cy="910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967B0-587F-16C5-6E2B-976E30E7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656" y="3853081"/>
            <a:ext cx="4468935" cy="961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19D166-54B0-701F-FBB3-8F3ABA870787}"/>
              </a:ext>
            </a:extLst>
          </p:cNvPr>
          <p:cNvSpPr txBox="1"/>
          <p:nvPr/>
        </p:nvSpPr>
        <p:spPr>
          <a:xfrm>
            <a:off x="7622930" y="2867205"/>
            <a:ext cx="134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Bulk Get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69457-A73D-FE15-0155-8C9FD7FF52F5}"/>
              </a:ext>
            </a:extLst>
          </p:cNvPr>
          <p:cNvSpPr txBox="1"/>
          <p:nvPr/>
        </p:nvSpPr>
        <p:spPr>
          <a:xfrm>
            <a:off x="7244861" y="4941498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Flow Query: Version Part</a:t>
            </a:r>
          </a:p>
        </p:txBody>
      </p:sp>
    </p:spTree>
    <p:extLst>
      <p:ext uri="{BB962C8B-B14F-4D97-AF65-F5344CB8AC3E}">
        <p14:creationId xmlns:p14="http://schemas.microsoft.com/office/powerpoint/2010/main" val="2404259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E980-9673-DE3C-0CEB-38D866FE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Doc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50D04-063A-7A76-C287-485891E11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Flow-based API</a:t>
            </a:r>
          </a:p>
          <a:p>
            <a:pPr lvl="1"/>
            <a:r>
              <a:rPr lang="en-US">
                <a:hlinkClick r:id="rId2"/>
              </a:rPr>
              <a:t>https://github.com/zhixiongniu/SONiC/blob/master/doc/dash/dash-flow/DASH_FLOW_SAI.md</a:t>
            </a:r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1F40C-E237-24E5-2BB4-87DAA5C2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7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0C2F-6B09-0A0B-7952-2E3F51AD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FB55-AB6C-3B2D-424F-4B3AE9A6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SmartSwitch HA High Level Design doc: </a:t>
            </a:r>
            <a:r>
              <a:rPr lang="en-US">
                <a:hlinkClick r:id="rId2"/>
              </a:rPr>
              <a:t>https://github.com/r12f/SONiC/blob/user/r12f/ha/doc/smart-switch/high-availability/smart-switch-ha-hld.md</a:t>
            </a:r>
            <a:r>
              <a:rPr lang="en-US"/>
              <a:t>.</a:t>
            </a:r>
          </a:p>
          <a:p>
            <a:r>
              <a:rPr lang="en-US"/>
              <a:t>DASH High Level Design doc: </a:t>
            </a:r>
            <a:r>
              <a:rPr lang="en-US">
                <a:hlinkClick r:id="rId3"/>
              </a:rPr>
              <a:t>https://github.com/sonic-net/DASH/blob/main/documentation/general/dash-high-level-design.md</a:t>
            </a:r>
            <a:r>
              <a:rPr lang="en-US"/>
              <a:t>.</a:t>
            </a:r>
          </a:p>
          <a:p>
            <a:r>
              <a:rPr lang="en-US"/>
              <a:t>DASH scale design: </a:t>
            </a:r>
            <a:r>
              <a:rPr lang="en-US">
                <a:hlinkClick r:id="rId4"/>
              </a:rPr>
              <a:t>https://github.com/sonic-net/DASH/blob/main/documentation/general/dash-sonic-hld.md</a:t>
            </a:r>
            <a:r>
              <a:rPr lang="en-US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90CBD-2333-B588-4811-1BE0B9E6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37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99B2D-949C-B456-5A5C-3AA53282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6A943-37FA-5E8C-4620-95421B979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Picture 5">
            <a:extLst>
              <a:ext uri="{FF2B5EF4-FFF2-40B4-BE49-F238E27FC236}">
                <a16:creationId xmlns:a16="http://schemas.microsoft.com/office/drawing/2014/main" id="{08ED660B-4E66-5963-7E02-38BBDD9AD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95" b="25429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22223-A3C8-6117-7192-496C964B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3768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C604-C6A2-1CD1-3303-7933905D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NPU-to-DPU traffic tunneling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A54D3-4CB1-6BB9-A88F-37F9DBAF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EDAF2A-E57E-DE7A-23F0-3CF88DFC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4025900" cy="4201160"/>
          </a:xfrm>
          <a:prstGeom prst="rect">
            <a:avLst/>
          </a:prstGeom>
        </p:spPr>
      </p:pic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00530B26-FC87-2399-FCED-C3B2B7C74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49" y="2291715"/>
            <a:ext cx="5943600" cy="3218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145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70F6C-2900-5E4E-8A81-01ACCD24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FA3A37-38C1-C381-56A2-2443FB596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91462"/>
              </p:ext>
            </p:extLst>
          </p:nvPr>
        </p:nvGraphicFramePr>
        <p:xfrm>
          <a:off x="79443" y="136525"/>
          <a:ext cx="11992584" cy="6584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9540">
                  <a:extLst>
                    <a:ext uri="{9D8B030D-6E8A-4147-A177-3AD203B41FA5}">
                      <a16:colId xmlns:a16="http://schemas.microsoft.com/office/drawing/2014/main" val="1797257335"/>
                    </a:ext>
                  </a:extLst>
                </a:gridCol>
                <a:gridCol w="2562752">
                  <a:extLst>
                    <a:ext uri="{9D8B030D-6E8A-4147-A177-3AD203B41FA5}">
                      <a16:colId xmlns:a16="http://schemas.microsoft.com/office/drawing/2014/main" val="1472840278"/>
                    </a:ext>
                  </a:extLst>
                </a:gridCol>
                <a:gridCol w="1364310">
                  <a:extLst>
                    <a:ext uri="{9D8B030D-6E8A-4147-A177-3AD203B41FA5}">
                      <a16:colId xmlns:a16="http://schemas.microsoft.com/office/drawing/2014/main" val="3297199548"/>
                    </a:ext>
                  </a:extLst>
                </a:gridCol>
                <a:gridCol w="1364310">
                  <a:extLst>
                    <a:ext uri="{9D8B030D-6E8A-4147-A177-3AD203B41FA5}">
                      <a16:colId xmlns:a16="http://schemas.microsoft.com/office/drawing/2014/main" val="3891104435"/>
                    </a:ext>
                  </a:extLst>
                </a:gridCol>
                <a:gridCol w="1445615">
                  <a:extLst>
                    <a:ext uri="{9D8B030D-6E8A-4147-A177-3AD203B41FA5}">
                      <a16:colId xmlns:a16="http://schemas.microsoft.com/office/drawing/2014/main" val="2374747771"/>
                    </a:ext>
                  </a:extLst>
                </a:gridCol>
                <a:gridCol w="1317151">
                  <a:extLst>
                    <a:ext uri="{9D8B030D-6E8A-4147-A177-3AD203B41FA5}">
                      <a16:colId xmlns:a16="http://schemas.microsoft.com/office/drawing/2014/main" val="2346702429"/>
                    </a:ext>
                  </a:extLst>
                </a:gridCol>
                <a:gridCol w="1024453">
                  <a:extLst>
                    <a:ext uri="{9D8B030D-6E8A-4147-A177-3AD203B41FA5}">
                      <a16:colId xmlns:a16="http://schemas.microsoft.com/office/drawing/2014/main" val="1911893270"/>
                    </a:ext>
                  </a:extLst>
                </a:gridCol>
                <a:gridCol w="1024453">
                  <a:extLst>
                    <a:ext uri="{9D8B030D-6E8A-4147-A177-3AD203B41FA5}">
                      <a16:colId xmlns:a16="http://schemas.microsoft.com/office/drawing/2014/main" val="1201510392"/>
                    </a:ext>
                  </a:extLst>
                </a:gridCol>
              </a:tblGrid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Definition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Receive traffic from NPU?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Make decision?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Handling old flow?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Respond flow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 flow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 Bulk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565304606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Dead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participant is just getting created, and not connected yet.</a:t>
                      </a: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255720912"/>
                  </a:ext>
                </a:extLst>
              </a:tr>
              <a:tr h="2210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Connecting to its peer.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371641962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its peer, but starting primary election to join the HA set.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520576646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InitializingToActive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for the first time, voted to be active.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433075191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InitializingToStandby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for the first time, voted to be standby.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015831538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Destroying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Preparing to be destroyed. Waiting for existing traffic to drain out.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533571083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and act as decision maker.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990568290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and act as backup flow store.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3112183743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Standalone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Heartbeat to pair is lost. Acting like a standalone setup.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r>
                        <a:rPr lang="en-US" sz="1200">
                          <a:effectLst/>
                        </a:rPr>
                        <a:t> 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363778664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SwitchingToActive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and preparing to switch over to active.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747614508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</a:rPr>
                        <a:t>SwitchingToStandby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Connected, leaving active state and preparing to become standby.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4038797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40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E288-688B-694F-1BFC-23A14ED6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So, what is HA?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4DA13-8FA2-92CF-60FC-41AD5E597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Flow HA: </a:t>
            </a:r>
            <a:r>
              <a:rPr lang="en-US" sz="3200"/>
              <a:t>Each ENI will be backed up by 2 DPUs, so flows can be replicated between them, and won’t be dropped when one DPU/Switch is having problem.</a:t>
            </a:r>
          </a:p>
          <a:p>
            <a:r>
              <a:rPr lang="en-US" sz="3200" b="1"/>
              <a:t>Data path HA: </a:t>
            </a:r>
            <a:r>
              <a:rPr lang="en-US" sz="3200"/>
              <a:t>Handles network failures and reduce the chance of packet drops.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C28B-8422-D04D-1B16-EC156921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0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1B99E-C872-692D-C376-5AF4C2A8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ENI Flow HA – Active/Standby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44FB5-7DB1-0C8D-6193-88DEE458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2198361"/>
            <a:ext cx="5138777" cy="4301115"/>
          </a:xfrm>
        </p:spPr>
        <p:txBody>
          <a:bodyPr>
            <a:normAutofit/>
          </a:bodyPr>
          <a:lstStyle/>
          <a:p>
            <a:r>
              <a:rPr lang="en-US" sz="2000"/>
              <a:t>Each ENI must be placed in 2 DPUs from 2 different switch forming a HA pair.</a:t>
            </a:r>
          </a:p>
          <a:p>
            <a:r>
              <a:rPr lang="en-US" sz="2000"/>
              <a:t>1 DPU serves as active and making flow decisions, while the other DPU serves as standby, acting as a flow storage, only accepting flows replicated from active.</a:t>
            </a:r>
          </a:p>
          <a:p>
            <a:r>
              <a:rPr lang="en-US" sz="2000"/>
              <a:t>In steady state, all flows will be inline sync’ed from active to standby. When a DPU rejoins the HA pair, we bulk sync the flows.</a:t>
            </a:r>
          </a:p>
          <a:p>
            <a:r>
              <a:rPr lang="en-US" sz="2000"/>
              <a:t>When the active DPU runs into issues, we will failover the active, make the standby the new active, and switch over the traffic to avoid further impact.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B6189-D54F-13D8-C51F-7E955F3B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279154"/>
            <a:ext cx="4788505" cy="3567435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C265F-6BF8-7827-C7A6-9B66AEA9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6977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41A4-C435-E574-475F-CDCA6DE8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ENIs in SmartSwitch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D3F9D-34B7-98CA-64CE-CE7DAC2F8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Card-level ENI pairing</a:t>
            </a:r>
          </a:p>
          <a:p>
            <a:r>
              <a:rPr lang="en-US"/>
              <a:t>ENI-level Active/Standby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B2A3-D393-1D24-77C9-85C3415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DBD383-125C-620F-7F26-DDF6A6A5B9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2" descr="ENI pair placement">
            <a:extLst>
              <a:ext uri="{FF2B5EF4-FFF2-40B4-BE49-F238E27FC236}">
                <a16:creationId xmlns:a16="http://schemas.microsoft.com/office/drawing/2014/main" id="{FF1D0118-8649-60BC-BD29-98A78CF6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31" y="3053375"/>
            <a:ext cx="6206000" cy="31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503A55B7-A12B-F66E-EF46-409CF9E28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" t="14246" r="-1" b="4770"/>
          <a:stretch/>
        </p:blipFill>
        <p:spPr bwMode="auto">
          <a:xfrm>
            <a:off x="7575671" y="3243569"/>
            <a:ext cx="397256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1066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D9B7-E329-2511-9168-DA19F237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/>
              <a:t>Data Path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C5DC8-45DB-D3F7-4114-73E2A21A0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US" sz="2000"/>
              <a:t>All T1s advertise the same VIPs.</a:t>
            </a:r>
          </a:p>
          <a:p>
            <a:r>
              <a:rPr lang="en-US" sz="2000"/>
              <a:t>When a T1 receives a packet for an ENI, it forward the packet directly to the active DPU using a VxLan tunnel.</a:t>
            </a:r>
          </a:p>
          <a:p>
            <a:r>
              <a:rPr lang="en-US" sz="2000"/>
              <a:t>Handles single switch failure and no more waiting for BGP reconcile.</a:t>
            </a:r>
          </a:p>
        </p:txBody>
      </p:sp>
      <p:pic>
        <p:nvPicPr>
          <p:cNvPr id="6" name="Picture 5" descr="A diagram of a switch&#10;&#10;Description automatically generated">
            <a:extLst>
              <a:ext uri="{FF2B5EF4-FFF2-40B4-BE49-F238E27FC236}">
                <a16:creationId xmlns:a16="http://schemas.microsoft.com/office/drawing/2014/main" id="{AC67D376-EF36-CAFB-28C7-CAEABABD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42" y="1525288"/>
            <a:ext cx="5201023" cy="339366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12BF4-C3FE-D3BC-18DE-A0BCF33E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6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751D-26B7-30A3-70C5-63DC2C75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Controlling Traffic Forwarding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2EDBE-0255-61FE-C5E3-C1A4B44D3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Card-level NPU-to-DPU probing</a:t>
            </a:r>
          </a:p>
          <a:p>
            <a:pPr lvl="1"/>
            <a:r>
              <a:rPr lang="en-US" sz="2200"/>
              <a:t>NPU sending BFD probe to DPU to check if DPU is alive or not.</a:t>
            </a:r>
          </a:p>
          <a:p>
            <a:pPr lvl="1"/>
            <a:r>
              <a:rPr lang="en-US" sz="2200"/>
              <a:t>When probed down, NPU will stop forwarding all traffic to this DPU.</a:t>
            </a:r>
          </a:p>
          <a:p>
            <a:pPr lvl="1"/>
            <a:r>
              <a:rPr lang="en-US" sz="2200"/>
              <a:t>When probed up, NPU will respect the ENI-level traffic control.</a:t>
            </a:r>
          </a:p>
          <a:p>
            <a:r>
              <a:rPr lang="en-US" sz="2200"/>
              <a:t>ENI-level NPU-to-DPU traffic control</a:t>
            </a:r>
          </a:p>
          <a:p>
            <a:pPr lvl="1"/>
            <a:r>
              <a:rPr lang="en-US" sz="2200"/>
              <a:t>Explicitly setting up the next hop to the current active side.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2F1-84FC-3C1E-E819-2CBA696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009668"/>
            <a:ext cx="5458968" cy="2838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4A3DC-A320-DB72-0753-69368D4C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8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90D91B17270C4694142342CEAD3BAF" ma:contentTypeVersion="19" ma:contentTypeDescription="Create a new document." ma:contentTypeScope="" ma:versionID="3ad6fb05e2c7f3d0c5b0a8e5713e657f">
  <xsd:schema xmlns:xsd="http://www.w3.org/2001/XMLSchema" xmlns:xs="http://www.w3.org/2001/XMLSchema" xmlns:p="http://schemas.microsoft.com/office/2006/metadata/properties" xmlns:ns1="http://schemas.microsoft.com/sharepoint/v3" xmlns:ns2="c381033b-0657-4015-959a-96715875dd98" xmlns:ns3="70c4793e-6c31-4247-aef8-da9f68a25807" targetNamespace="http://schemas.microsoft.com/office/2006/metadata/properties" ma:root="true" ma:fieldsID="d0e7bfe08e8b6a2c8d62b4bb8ad097a3" ns1:_="" ns2:_="" ns3:_="">
    <xsd:import namespace="http://schemas.microsoft.com/sharepoint/v3"/>
    <xsd:import namespace="c381033b-0657-4015-959a-96715875dd98"/>
    <xsd:import namespace="70c4793e-6c31-4247-aef8-da9f68a258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LengthInSeconds" minOccurs="0"/>
                <xsd:element ref="ns2:Status" minOccurs="0"/>
                <xsd:element ref="ns2:ADO" minOccurs="0"/>
                <xsd:element ref="ns2:Comme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1033b-0657-4015-959a-96715875dd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Status" ma:index="16" nillable="true" ma:displayName="Status" ma:format="Dropdown" ma:internalName="Status">
      <xsd:simpleType>
        <xsd:restriction base="dms:Choice">
          <xsd:enumeration value="Not Started"/>
          <xsd:enumeration value="Under High-Level Design"/>
          <xsd:enumeration value="Under Detailed Design"/>
          <xsd:enumeration value="Implementing"/>
          <xsd:enumeration value="Done"/>
        </xsd:restriction>
      </xsd:simpleType>
    </xsd:element>
    <xsd:element name="ADO" ma:index="17" nillable="true" ma:displayName="ADO" ma:format="Hyperlink" ma:internalName="ADO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mments" ma:index="18" nillable="true" ma:displayName="Comments" ma:format="Dropdown" ma:internalName="Comments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c4793e-6c31-4247-aef8-da9f68a25807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ed231828-e450-45a1-a564-113186acf565}" ma:internalName="TaxCatchAll" ma:showField="CatchAllData" ma:web="70c4793e-6c31-4247-aef8-da9f68a258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c381033b-0657-4015-959a-96715875dd98" xsi:nil="true"/>
    <_ip_UnifiedCompliancePolicyUIAction xmlns="http://schemas.microsoft.com/sharepoint/v3" xsi:nil="true"/>
    <_ip_UnifiedCompliancePolicyProperties xmlns="http://schemas.microsoft.com/sharepoint/v3" xsi:nil="true"/>
    <Status xmlns="c381033b-0657-4015-959a-96715875dd98" xsi:nil="true"/>
    <Comments xmlns="c381033b-0657-4015-959a-96715875dd98" xsi:nil="true"/>
    <ADO xmlns="c381033b-0657-4015-959a-96715875dd98">
      <Url xsi:nil="true"/>
      <Description xsi:nil="true"/>
    </ADO>
    <lcf76f155ced4ddcb4097134ff3c332f xmlns="c381033b-0657-4015-959a-96715875dd98">
      <Terms xmlns="http://schemas.microsoft.com/office/infopath/2007/PartnerControls"/>
    </lcf76f155ced4ddcb4097134ff3c332f>
    <TaxCatchAll xmlns="70c4793e-6c31-4247-aef8-da9f68a25807" xsi:nil="true"/>
  </documentManagement>
</p:properties>
</file>

<file path=customXml/itemProps1.xml><?xml version="1.0" encoding="utf-8"?>
<ds:datastoreItem xmlns:ds="http://schemas.openxmlformats.org/officeDocument/2006/customXml" ds:itemID="{DD5EB081-F3F2-40D0-9CD0-27E04AB85471}">
  <ds:schemaRefs>
    <ds:schemaRef ds:uri="70c4793e-6c31-4247-aef8-da9f68a25807"/>
    <ds:schemaRef ds:uri="c381033b-0657-4015-959a-96715875dd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82C3B8-B8A4-444A-BEED-B3493F8B4E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0C2A94-A457-454E-AF8D-405C23660C38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70c4793e-6c31-4247-aef8-da9f68a25807"/>
    <ds:schemaRef ds:uri="c381033b-0657-4015-959a-96715875dd98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2983</Words>
  <Application>Microsoft Macintosh PowerPoint</Application>
  <PresentationFormat>Widescreen</PresentationFormat>
  <Paragraphs>482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SmartSwitch – High Availability Overview</vt:lpstr>
      <vt:lpstr>Outline</vt:lpstr>
      <vt:lpstr>HA for ENI</vt:lpstr>
      <vt:lpstr>What is HA (High Availability)?</vt:lpstr>
      <vt:lpstr>So, what is HA?</vt:lpstr>
      <vt:lpstr>ENI Flow HA – Active/Standby</vt:lpstr>
      <vt:lpstr>ENIs in SmartSwitch</vt:lpstr>
      <vt:lpstr>Data Path HA</vt:lpstr>
      <vt:lpstr>Controlling Traffic Forwarding</vt:lpstr>
      <vt:lpstr>HA Control Plane Overview</vt:lpstr>
      <vt:lpstr>Control Plane Overview</vt:lpstr>
      <vt:lpstr>PowerPoint Presentation</vt:lpstr>
      <vt:lpstr>ENI Creation (Step 1)</vt:lpstr>
      <vt:lpstr>ENI Creation (Step 2)</vt:lpstr>
      <vt:lpstr>ENI Creation (Step 3)</vt:lpstr>
      <vt:lpstr>ENI Programming</vt:lpstr>
      <vt:lpstr>HA State Machine and Operations</vt:lpstr>
      <vt:lpstr>Planned Events vs Unplanned Events</vt:lpstr>
      <vt:lpstr>HA State Machine</vt:lpstr>
      <vt:lpstr>HA State Transition</vt:lpstr>
      <vt:lpstr>Planned Switchover</vt:lpstr>
      <vt:lpstr>Planned Switchover – Seq. Diagram</vt:lpstr>
      <vt:lpstr>Packet racing during switchover</vt:lpstr>
      <vt:lpstr>Unplanned events vs Standalone setup</vt:lpstr>
      <vt:lpstr>Step 1 - Triggers</vt:lpstr>
      <vt:lpstr>Data Plane Channel and DPU-to-DPU liveness probe</vt:lpstr>
      <vt:lpstr>Step 2 - Vote</vt:lpstr>
      <vt:lpstr>Step 3 – Drive into standalone state</vt:lpstr>
      <vt:lpstr>Example – Peer DPU is down</vt:lpstr>
      <vt:lpstr>Recover from standalone setup</vt:lpstr>
      <vt:lpstr>Term Tracking and Primary Election</vt:lpstr>
      <vt:lpstr>Flow lifetime management</vt:lpstr>
      <vt:lpstr>Bulk sync</vt:lpstr>
      <vt:lpstr>Having problem talking to upstream?</vt:lpstr>
      <vt:lpstr>DASH / SAI APIs</vt:lpstr>
      <vt:lpstr>Flow API Definition</vt:lpstr>
      <vt:lpstr>Flow API Definition: Operation APIs</vt:lpstr>
      <vt:lpstr>Flow API Definition: Table Create</vt:lpstr>
      <vt:lpstr>Flow API Definition: Flow Entry Create</vt:lpstr>
      <vt:lpstr>Event-driven Flow Entry Get</vt:lpstr>
      <vt:lpstr>Bulk Sync with Flow Query API</vt:lpstr>
      <vt:lpstr>Flow Query API</vt:lpstr>
      <vt:lpstr>Detailed Doc Discussion</vt:lpstr>
      <vt:lpstr>References</vt:lpstr>
      <vt:lpstr>Appendix</vt:lpstr>
      <vt:lpstr>NPU-to-DPU traffic tunneling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 HA</dc:title>
  <dc:creator>Guohan Lu</dc:creator>
  <cp:lastModifiedBy>Zhixiong Niu</cp:lastModifiedBy>
  <cp:revision>1</cp:revision>
  <dcterms:created xsi:type="dcterms:W3CDTF">2023-03-07T17:42:50Z</dcterms:created>
  <dcterms:modified xsi:type="dcterms:W3CDTF">2023-09-21T17:16:13Z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d_ProgID">
    <vt:lpwstr/>
  </property>
  <property fmtid="{D5CDD505-2E9C-101B-9397-08002B2CF9AE}" pid="3" name="ContentTypeId">
    <vt:lpwstr>0x0101009E90D91B17270C4694142342CEAD3BAF</vt:lpwstr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bool>false</vt:bool>
  </property>
  <property fmtid="{D5CDD505-2E9C-101B-9397-08002B2CF9AE}" pid="9" name="MediaServiceImageTags">
    <vt:lpwstr/>
  </property>
</Properties>
</file>